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7" r:id="rId2"/>
    <p:sldMasterId id="2147483815" r:id="rId3"/>
    <p:sldMasterId id="2147483827" r:id="rId4"/>
    <p:sldMasterId id="2147483845" r:id="rId5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7" r:id="rId13"/>
    <p:sldId id="263" r:id="rId14"/>
    <p:sldId id="266" r:id="rId15"/>
    <p:sldId id="265" r:id="rId16"/>
    <p:sldId id="268" r:id="rId17"/>
    <p:sldId id="269" r:id="rId18"/>
    <p:sldId id="272" r:id="rId19"/>
    <p:sldId id="273" r:id="rId20"/>
    <p:sldId id="274" r:id="rId21"/>
    <p:sldId id="275" r:id="rId22"/>
    <p:sldId id="277" r:id="rId23"/>
    <p:sldId id="276" r:id="rId24"/>
    <p:sldId id="278" r:id="rId25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5A"/>
    <a:srgbClr val="0A2647"/>
    <a:srgbClr val="2C74B3"/>
    <a:srgbClr val="144272"/>
    <a:srgbClr val="205295"/>
    <a:srgbClr val="0C2E48"/>
    <a:srgbClr val="1F4E79"/>
    <a:srgbClr val="32538F"/>
    <a:srgbClr val="2B5A7F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>
        <p:scale>
          <a:sx n="75" d="100"/>
          <a:sy n="75" d="100"/>
        </p:scale>
        <p:origin x="1992" y="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610C4-089C-436F-A29C-FC20C4E9EB0A}" type="datetimeFigureOut">
              <a:rPr lang="bg-BG" smtClean="0"/>
              <a:t>8.11.2023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6A32E-3168-4FA0-BBAD-4859AAEB324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506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6A32E-3168-4FA0-BBAD-4859AAEB3247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949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6A32E-3168-4FA0-BBAD-4859AAEB3247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893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6A32E-3168-4FA0-BBAD-4859AAEB3247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14091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6A32E-3168-4FA0-BBAD-4859AAEB3247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976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4F5E-442B-2586-8DE9-8DFE2A78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7AF72-546F-52E8-4D05-1CFBB7FBD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4501E-22FF-716A-6A32-A2250928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8BC76-666D-E79C-4265-F500F935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985B-FED7-8B79-CE4B-6CFA61E4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8376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8CEB-7AAA-FB0B-E07A-A1EF0814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544C2-D63E-C427-ED7A-94A16C1B3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A1736-5A40-E4E6-B7D6-33CF032F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A202-F7C5-7BE2-4B10-240EAE63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72F14-E257-C79E-16DD-27FC7DFC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220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EA703A-BDA0-CC03-230A-1E21459BE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E97EE-EC36-D417-9872-EBAD39831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83C5-A5CE-35EF-7C4D-E809CE55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724DD-A172-54A7-817B-5C12D0BB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01FBE-58B3-273F-7FF4-D1F8D277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93430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94587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80675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25015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32960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7064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12952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2893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6512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5072-6438-056A-A8E9-F0CF4EFA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0499-C619-5214-561C-57B18BB85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AD2C6-5EBB-2321-74E8-99DE3203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647C-DE2B-5271-0271-EC357C1D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A8FCB-60BA-3511-A66D-568F01F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96365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06177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4756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63602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11684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87210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5886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8564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8918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15333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1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994C-D8B6-9C2D-69AC-3CFBE8A1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7FBD1-12CB-294D-16CB-FC75502E1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A87F-CCAB-8B69-33E8-3BA63540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11CEC-4A2C-96B4-336B-B38249E32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2F55-953F-4851-0D54-EC11F886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08878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9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25752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2435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1330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320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968026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267277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14847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9686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6621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4277-04E6-34F2-6B0B-7DAD5CD8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EDC35-15D5-4CAB-8024-7ED4954ED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55D8-3C66-D342-A097-BEA46C4E1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F7F6A-626D-25EC-5B64-26D014D65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53818-B7E3-E064-EEDD-70843D13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AF9D2-F50B-6A33-7713-E11AA80E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3418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80000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58855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73326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359941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77903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0506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92188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4904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7085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0812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0960-DDB2-D9DC-331B-8BF534A56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5C6B-C094-55A3-C16C-170037792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CC332-2E3E-51BF-6AB0-263B7DAE6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98F93-CD38-933A-DC30-2C9218CD9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F1F49B-8A59-16F1-AFA5-D598647E4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7BFE82-291F-A8F1-0279-4B16C470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0027C-470E-2ACA-6241-5311666E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1BE63-0B67-9393-24E1-7502A6C5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185391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88919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356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92668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979326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706720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090638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855460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312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63067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6342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7BAE-75D6-413E-7F89-78C5654B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E1543-DD05-E279-4B83-851FC7AA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D4E56-2122-9481-62CE-C9BD6C5D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BABFB-8D71-94E7-DD1A-EF9862C9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46919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619913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866529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42104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650597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151557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26524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31614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55158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36751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1319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24C89-C1D0-91E9-1F51-4B773BB3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ADC62-E58B-E05D-64E9-26ACF21F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B5D25-F023-FCE3-C710-C3F9C1C8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953494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93480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3278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637942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3354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E7BC-2A98-437F-D831-F06067CD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C4EF-4E43-0CF0-8503-A5E53632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9A695-618C-2976-9400-441199074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E4536-AC1B-9346-E019-8F183A14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C0172-65F2-C221-4A5C-5D4F4A65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B8291-C404-1344-1744-8243C9E4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9601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B432-5B47-B170-7EC5-F54AFE15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CAE650-BE83-9CB3-D61B-D3D97D580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9EE2F-7856-1033-ED35-42E864E01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B3F62-DE72-4C81-2D22-82F6B118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2D159-F72A-F6DB-2EB7-3D13FC86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031F3-F474-A80F-DAEC-E466487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3853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E305C-25B5-B838-133C-E2E65C53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F98F6-FA37-9460-C9AF-685C12B0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D6846-9CAB-FFEE-3D88-939BE595B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72805-DBAC-0A1F-3EB4-2DFDDDD43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0C7EC-02DB-BA35-B454-F642E1017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286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66901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9054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7167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A200C05-9AE2-4CA1-BE60-06AE06A1B1F7}" type="datetimeFigureOut">
              <a:rPr lang="bg-BG" smtClean="0"/>
              <a:t>8.11.2023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F6ACF8D-B06C-4C04-882D-8166EEA1FB0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32112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microsoft.com/office/2017/06/relationships/model3d" Target="../media/model3d1.glb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microsoft.com/office/2017/06/relationships/model3d" Target="../media/model3d3.glb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slide" Target="slide9.xml"/><Relationship Id="rId9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microsoft.com/office/2017/06/relationships/model3d" Target="../media/model3d2.glb"/><Relationship Id="rId5" Type="http://schemas.openxmlformats.org/officeDocument/2006/relationships/image" Target="../media/image16.png"/><Relationship Id="rId10" Type="http://schemas.openxmlformats.org/officeDocument/2006/relationships/slide" Target="slide14.xml"/><Relationship Id="rId4" Type="http://schemas.openxmlformats.org/officeDocument/2006/relationships/slide" Target="slide9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microsoft.com/office/2017/06/relationships/model3d" Target="../media/model3d2.glb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slide" Target="slide9.xml"/><Relationship Id="rId9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ladkonstruktor.bg/wp-content/uploads/2015/10/operacionen-usilvatel.jpg" TargetMode="External"/><Relationship Id="rId2" Type="http://schemas.openxmlformats.org/officeDocument/2006/relationships/hyperlink" Target="https://vikiwat.com/elektronni-elementi.html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ladkonstruktor.bg/wp-content/uploads/2015/10/operacionen-usilvatel.jpg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ladkonstruktor.bg/wp-content/uploads/2015/10/operacionen-usilvatel.jpg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17/06/relationships/model3d" Target="../media/model3d3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slide" Target="slide12.xml"/><Relationship Id="rId5" Type="http://schemas.openxmlformats.org/officeDocument/2006/relationships/slide" Target="slide10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object">
            <a:extLst>
              <a:ext uri="{FF2B5EF4-FFF2-40B4-BE49-F238E27FC236}">
                <a16:creationId xmlns:a16="http://schemas.microsoft.com/office/drawing/2014/main" id="{C916A5E2-F1DD-3C73-3B67-67A69D624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8" b="45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8EACC-5F9A-9E8A-D081-787D7E894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5200" dirty="0" err="1">
                <a:solidFill>
                  <a:srgbClr val="FFFFFF"/>
                </a:solidFill>
                <a:latin typeface="Bahnschrift SemiBold Condensed" panose="020B0502040204020203" pitchFamily="34" charset="0"/>
              </a:rPr>
              <a:t>Електронни</a:t>
            </a:r>
            <a:r>
              <a:rPr lang="ru-RU" sz="52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 елементи и </a:t>
            </a:r>
            <a:r>
              <a:rPr lang="ru-RU" sz="5200" dirty="0" err="1">
                <a:solidFill>
                  <a:srgbClr val="FFFFFF"/>
                </a:solidFill>
                <a:latin typeface="Bahnschrift SemiBold Condensed" panose="020B0502040204020203" pitchFamily="34" charset="0"/>
              </a:rPr>
              <a:t>материали</a:t>
            </a:r>
            <a:r>
              <a:rPr lang="ru-RU" sz="52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 в </a:t>
            </a:r>
            <a:r>
              <a:rPr lang="ru-RU" sz="5200" dirty="0" err="1">
                <a:solidFill>
                  <a:srgbClr val="FFFFFF"/>
                </a:solidFill>
                <a:latin typeface="Bahnschrift SemiBold Condensed" panose="020B0502040204020203" pitchFamily="34" charset="0"/>
              </a:rPr>
              <a:t>електрониката</a:t>
            </a:r>
            <a:r>
              <a:rPr lang="ru-RU" sz="52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 и </a:t>
            </a:r>
            <a:r>
              <a:rPr lang="ru-RU" sz="5200" dirty="0" err="1">
                <a:solidFill>
                  <a:srgbClr val="FFFFFF"/>
                </a:solidFill>
                <a:latin typeface="Bahnschrift SemiBold Condensed" panose="020B0502040204020203" pitchFamily="34" charset="0"/>
              </a:rPr>
              <a:t>техните</a:t>
            </a:r>
            <a:r>
              <a:rPr lang="ru-RU" sz="52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5200" dirty="0" err="1">
                <a:solidFill>
                  <a:srgbClr val="FFFFFF"/>
                </a:solidFill>
                <a:latin typeface="Bahnschrift SemiBold Condensed" panose="020B0502040204020203" pitchFamily="34" charset="0"/>
              </a:rPr>
              <a:t>класификации</a:t>
            </a:r>
            <a:endParaRPr lang="bg-BG" sz="5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different electronic components&#10;&#10;Description automatically generated">
            <a:hlinkHover r:id="rId4" action="ppaction://hlinksldjump"/>
            <a:extLst>
              <a:ext uri="{FF2B5EF4-FFF2-40B4-BE49-F238E27FC236}">
                <a16:creationId xmlns:a16="http://schemas.microsoft.com/office/drawing/2014/main" id="{933F295C-0840-15F0-813A-749714320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" r="68" b="102"/>
          <a:stretch/>
        </p:blipFill>
        <p:spPr>
          <a:xfrm>
            <a:off x="0" y="4707"/>
            <a:ext cx="12183632" cy="6853293"/>
          </a:xfrm>
          <a:solidFill>
            <a:schemeClr val="accent1"/>
          </a:solidFill>
          <a:effectLst>
            <a:glow>
              <a:schemeClr val="accent1"/>
            </a:glow>
            <a:outerShdw blurRad="50800" dist="50800" dir="3780000" algn="ctr" rotWithShape="0">
              <a:srgbClr val="000000">
                <a:alpha val="43137"/>
              </a:srgbClr>
            </a:outerShdw>
          </a:effectLst>
        </p:spPr>
      </p:pic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4FB4583C-B8DC-4FEA-5512-BF360ABD637E}"/>
              </a:ext>
            </a:extLst>
          </p:cNvPr>
          <p:cNvSpPr/>
          <p:nvPr/>
        </p:nvSpPr>
        <p:spPr>
          <a:xfrm>
            <a:off x="467699" y="2441131"/>
            <a:ext cx="3600000" cy="360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0D9C7-EDD8-CDCF-A361-E0BEF9C302A9}"/>
              </a:ext>
            </a:extLst>
          </p:cNvPr>
          <p:cNvSpPr txBox="1"/>
          <p:nvPr/>
        </p:nvSpPr>
        <p:spPr>
          <a:xfrm>
            <a:off x="2755900" y="1018354"/>
            <a:ext cx="4648200" cy="105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35AD53-423F-1251-0FB8-7E3F786AE61B}"/>
              </a:ext>
            </a:extLst>
          </p:cNvPr>
          <p:cNvSpPr/>
          <p:nvPr/>
        </p:nvSpPr>
        <p:spPr>
          <a:xfrm>
            <a:off x="2520611" y="412445"/>
            <a:ext cx="7744834" cy="121181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t">
            <a:noAutofit/>
          </a:bodyPr>
          <a:lstStyle/>
          <a:p>
            <a:pPr algn="ctr">
              <a:spcAft>
                <a:spcPts val="1200"/>
              </a:spcAft>
            </a:pPr>
            <a:r>
              <a:rPr lang="bg-BG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Активни електронни елементи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Transistor">
                <a:hlinkClick r:id="rId6" action="ppaction://hlinksldjump"/>
                <a:hlinkHover r:id="" action="ppaction://hlinkshowjump?jump=previousslide"/>
                <a:extLst>
                  <a:ext uri="{FF2B5EF4-FFF2-40B4-BE49-F238E27FC236}">
                    <a16:creationId xmlns:a16="http://schemas.microsoft.com/office/drawing/2014/main" id="{B63EB3B9-A2F5-AC47-1E93-30F98043A7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6825686"/>
                  </p:ext>
                </p:extLst>
              </p:nvPr>
            </p:nvGraphicFramePr>
            <p:xfrm>
              <a:off x="1555525" y="2663472"/>
              <a:ext cx="1092200" cy="145688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92200" cy="1456889"/>
                    </a:xfrm>
                    <a:prstGeom prst="rect">
                      <a:avLst/>
                    </a:prstGeom>
                    <a:noFill/>
                    <a:effectLst>
                      <a:glow rad="101600">
                        <a:schemeClr val="bg1">
                          <a:alpha val="40000"/>
                        </a:schemeClr>
                      </a:glow>
                      <a:outerShdw blurRad="50800" dist="38100" algn="l" rotWithShape="0">
                        <a:schemeClr val="bg1">
                          <a:alpha val="40000"/>
                        </a:schemeClr>
                      </a:outerShdw>
                    </a:effectLst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1" ay="1800000" az="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935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Transistor">
                <a:hlinkClick r:id="rId6" action="ppaction://hlinksldjump"/>
                <a:hlinkHover r:id="" action="ppaction://hlinkshowjump?jump=previousslide"/>
                <a:extLst>
                  <a:ext uri="{FF2B5EF4-FFF2-40B4-BE49-F238E27FC236}">
                    <a16:creationId xmlns:a16="http://schemas.microsoft.com/office/drawing/2014/main" id="{B63EB3B9-A2F5-AC47-1E93-30F98043A7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5525" y="2663472"/>
                <a:ext cx="1092200" cy="1456889"/>
              </a:xfrm>
              <a:prstGeom prst="rect">
                <a:avLst/>
              </a:prstGeom>
              <a:noFill/>
              <a:effectLst>
                <a:glow rad="101600">
                  <a:schemeClr val="bg1">
                    <a:alpha val="40000"/>
                  </a:schemeClr>
                </a:glow>
                <a:outerShdw blurRad="50800" dist="38100" algn="l" rotWithShape="0">
                  <a:schemeClr val="bg1">
                    <a:alpha val="40000"/>
                  </a:schemeClr>
                </a:outerShdw>
              </a:effectLst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C892DA3-1E14-E2F3-C888-8B8BFDED843C}"/>
              </a:ext>
            </a:extLst>
          </p:cNvPr>
          <p:cNvSpPr/>
          <p:nvPr/>
        </p:nvSpPr>
        <p:spPr>
          <a:xfrm>
            <a:off x="210299" y="4103470"/>
            <a:ext cx="4114800" cy="938719"/>
          </a:xfrm>
          <a:prstGeom prst="rect">
            <a:avLst/>
          </a:prstGeom>
          <a:noFill/>
          <a:effectLst>
            <a:glow>
              <a:schemeClr val="bg1">
                <a:alpha val="40000"/>
              </a:schemeClr>
            </a:glow>
            <a:outerShdw blurRad="50800" dist="50800" algn="ctr" rotWithShape="0">
              <a:srgbClr val="000000">
                <a:alpha val="43137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5500" b="1" spc="5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Транзистор</a:t>
            </a:r>
            <a:endParaRPr lang="en-GB" sz="5500" b="1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DF6BC4A9-C499-BFF2-A23A-813C1516FBF6}"/>
              </a:ext>
            </a:extLst>
          </p:cNvPr>
          <p:cNvSpPr/>
          <p:nvPr/>
        </p:nvSpPr>
        <p:spPr>
          <a:xfrm>
            <a:off x="4572120" y="2663472"/>
            <a:ext cx="2880000" cy="288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 rad="38100">
              <a:schemeClr val="bg1"/>
            </a:glow>
            <a:innerShdw blurRad="114300" dir="3840000">
              <a:schemeClr val="bg1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15AB9C5-47A8-04B2-6D55-0FD0CB2E56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7988441"/>
                  </p:ext>
                </p:extLst>
              </p:nvPr>
            </p:nvGraphicFramePr>
            <p:xfrm rot="8433557">
              <a:off x="4588093" y="3562930"/>
              <a:ext cx="3166660" cy="934485"/>
            </p:xfrm>
            <a:graphic>
              <a:graphicData uri="http://schemas.microsoft.com/office/drawing/2017/model3d">
                <am3d:model3d r:embed="rId9">
                  <am3d:spPr>
                    <a:xfrm rot="8433557">
                      <a:off x="0" y="0"/>
                      <a:ext cx="3166660" cy="934485"/>
                    </a:xfrm>
                    <a:prstGeom prst="rect">
                      <a:avLst/>
                    </a:prstGeom>
                  </am3d:spPr>
                  <am3d:camera>
                    <am3d:pos x="0" y="0" z="477500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" d="1000000"/>
                    <am3d:preTrans dx="-4425127" dy="6852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544924" ay="-537226" az="7319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367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15AB9C5-47A8-04B2-6D55-0FD0CB2E56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8433557">
                <a:off x="4588093" y="3562930"/>
                <a:ext cx="3166660" cy="934485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9C5CCEE4-2D09-DB93-0033-3B0342359202}"/>
              </a:ext>
            </a:extLst>
          </p:cNvPr>
          <p:cNvSpPr/>
          <p:nvPr/>
        </p:nvSpPr>
        <p:spPr>
          <a:xfrm>
            <a:off x="8097440" y="2663472"/>
            <a:ext cx="2880000" cy="288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 rad="38100">
              <a:schemeClr val="bg1"/>
            </a:glow>
            <a:innerShdw blurRad="114300" dir="3840000">
              <a:schemeClr val="bg1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6CA186C-4336-8888-760B-71CD5A3D03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9448530"/>
                  </p:ext>
                </p:extLst>
              </p:nvPr>
            </p:nvGraphicFramePr>
            <p:xfrm>
              <a:off x="9085527" y="2835458"/>
              <a:ext cx="599023" cy="253602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99023" cy="2536025"/>
                    </a:xfrm>
                    <a:prstGeom prst="rect">
                      <a:avLst/>
                    </a:prstGeom>
                  </am3d:spPr>
                  <am3d:camera>
                    <am3d:pos x="0" y="0" z="490378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164" d="1000000"/>
                    <am3d:preTrans dx="-13923285" dy="-5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8913" ay="-206244" az="-538124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698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6CA186C-4336-8888-760B-71CD5A3D03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85527" y="2835458"/>
                <a:ext cx="599023" cy="25360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01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different electronic components&#10;&#10;Description automatically generated">
            <a:hlinkHover r:id="rId4" action="ppaction://hlinksldjump"/>
            <a:extLst>
              <a:ext uri="{FF2B5EF4-FFF2-40B4-BE49-F238E27FC236}">
                <a16:creationId xmlns:a16="http://schemas.microsoft.com/office/drawing/2014/main" id="{933F295C-0840-15F0-813A-749714320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" r="68" b="102"/>
          <a:stretch/>
        </p:blipFill>
        <p:spPr>
          <a:xfrm>
            <a:off x="0" y="4707"/>
            <a:ext cx="12183632" cy="6853293"/>
          </a:xfrm>
          <a:solidFill>
            <a:schemeClr val="accent1"/>
          </a:solidFill>
          <a:effectLst>
            <a:glow>
              <a:schemeClr val="accent1"/>
            </a:glow>
            <a:outerShdw blurRad="50800" dist="50800" dir="378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90D9C7-EDD8-CDCF-A361-E0BEF9C302A9}"/>
              </a:ext>
            </a:extLst>
          </p:cNvPr>
          <p:cNvSpPr txBox="1"/>
          <p:nvPr/>
        </p:nvSpPr>
        <p:spPr>
          <a:xfrm>
            <a:off x="2755900" y="1018354"/>
            <a:ext cx="4648200" cy="105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35AD53-423F-1251-0FB8-7E3F786AE61B}"/>
              </a:ext>
            </a:extLst>
          </p:cNvPr>
          <p:cNvSpPr/>
          <p:nvPr/>
        </p:nvSpPr>
        <p:spPr>
          <a:xfrm>
            <a:off x="2502486" y="362125"/>
            <a:ext cx="7744834" cy="121181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t">
            <a:noAutofit/>
          </a:bodyPr>
          <a:lstStyle/>
          <a:p>
            <a:pPr algn="ctr">
              <a:spcAft>
                <a:spcPts val="1200"/>
              </a:spcAft>
            </a:pPr>
            <a:r>
              <a:rPr lang="bg-BG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Активни електронни елементи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 useBgFill="1">
        <p:nvSpPr>
          <p:cNvPr id="10" name="Rectangle: Rounded Corners 9">
            <a:hlinkHover r:id="rId4" action="ppaction://hlinksldjump"/>
            <a:extLst>
              <a:ext uri="{FF2B5EF4-FFF2-40B4-BE49-F238E27FC236}">
                <a16:creationId xmlns:a16="http://schemas.microsoft.com/office/drawing/2014/main" id="{9859E030-AA68-BFA3-6395-152E9BE9D675}"/>
              </a:ext>
            </a:extLst>
          </p:cNvPr>
          <p:cNvSpPr/>
          <p:nvPr/>
        </p:nvSpPr>
        <p:spPr>
          <a:xfrm>
            <a:off x="520577" y="2590172"/>
            <a:ext cx="2880000" cy="288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 rad="38100">
              <a:schemeClr val="bg1"/>
            </a:glow>
            <a:innerShdw blurRad="114300" dir="3840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Transistor">
                <a:hlinkHover r:id="" action="ppaction://hlinkshowjump?jump=previousslide"/>
                <a:extLst>
                  <a:ext uri="{FF2B5EF4-FFF2-40B4-BE49-F238E27FC236}">
                    <a16:creationId xmlns:a16="http://schemas.microsoft.com/office/drawing/2014/main" id="{B6F11E85-78B3-8FF1-6944-4D17A3757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84100"/>
                  </p:ext>
                </p:extLst>
              </p:nvPr>
            </p:nvGraphicFramePr>
            <p:xfrm rot="497198">
              <a:off x="1609173" y="2754442"/>
              <a:ext cx="731352" cy="2872801"/>
            </p:xfrm>
            <a:graphic>
              <a:graphicData uri="http://schemas.microsoft.com/office/drawing/2017/model3d">
                <am3d:model3d r:embed="rId6">
                  <am3d:spPr>
                    <a:xfrm rot="497198">
                      <a:off x="0" y="0"/>
                      <a:ext cx="731352" cy="2872801"/>
                    </a:xfrm>
                    <a:prstGeom prst="rect">
                      <a:avLst/>
                    </a:prstGeom>
                    <a:noFill/>
                    <a:effectLst>
                      <a:glow rad="101600">
                        <a:schemeClr val="bg1">
                          <a:alpha val="40000"/>
                        </a:schemeClr>
                      </a:glow>
                      <a:outerShdw blurRad="50800" dist="38100" algn="l" rotWithShape="0">
                        <a:schemeClr val="bg1">
                          <a:alpha val="40000"/>
                        </a:schemeClr>
                      </a:outerShdw>
                    </a:effectLst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368" ay="792919" az="1845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49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Transistor">
                <a:hlinkHover r:id="" action="ppaction://hlinkshowjump?jump=previousslide"/>
                <a:extLst>
                  <a:ext uri="{FF2B5EF4-FFF2-40B4-BE49-F238E27FC236}">
                    <a16:creationId xmlns:a16="http://schemas.microsoft.com/office/drawing/2014/main" id="{B6F11E85-78B3-8FF1-6944-4D17A3757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97198">
                <a:off x="1609173" y="2754442"/>
                <a:ext cx="731352" cy="2872801"/>
              </a:xfrm>
              <a:prstGeom prst="rect">
                <a:avLst/>
              </a:prstGeom>
              <a:noFill/>
              <a:effectLst>
                <a:glow rad="101600">
                  <a:schemeClr val="bg1">
                    <a:alpha val="40000"/>
                  </a:schemeClr>
                </a:glow>
                <a:outerShdw blurRad="50800" dist="38100" algn="l" rotWithShape="0">
                  <a:schemeClr val="bg1">
                    <a:alpha val="40000"/>
                  </a:schemeClr>
                </a:outerShdw>
              </a:effectLst>
            </p:spPr>
          </p:pic>
        </mc:Fallback>
      </mc:AlternateContent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2BFFAF7C-8ECF-2D03-73FB-10BF09C653E8}"/>
              </a:ext>
            </a:extLst>
          </p:cNvPr>
          <p:cNvSpPr/>
          <p:nvPr/>
        </p:nvSpPr>
        <p:spPr>
          <a:xfrm>
            <a:off x="8265467" y="2590172"/>
            <a:ext cx="2880000" cy="288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 rad="38100">
              <a:schemeClr val="bg1"/>
            </a:glow>
            <a:innerShdw blurRad="114300" dir="3840000">
              <a:schemeClr val="bg1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C620FC46-34EF-7C4E-C17A-1E190A018F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0112502"/>
                  </p:ext>
                </p:extLst>
              </p:nvPr>
            </p:nvGraphicFramePr>
            <p:xfrm>
              <a:off x="9106444" y="2762158"/>
              <a:ext cx="599023" cy="253602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99023" cy="2536025"/>
                    </a:xfrm>
                    <a:prstGeom prst="rect">
                      <a:avLst/>
                    </a:prstGeom>
                  </am3d:spPr>
                  <am3d:camera>
                    <am3d:pos x="0" y="0" z="490378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164" d="1000000"/>
                    <am3d:preTrans dx="-13923285" dy="-5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8913" ay="-206244" az="-538124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98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C620FC46-34EF-7C4E-C17A-1E190A018F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6444" y="2762158"/>
                <a:ext cx="599023" cy="2536025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82C23F09-E3E8-26A6-179D-DD1FB7CE3943}"/>
              </a:ext>
            </a:extLst>
          </p:cNvPr>
          <p:cNvSpPr/>
          <p:nvPr/>
        </p:nvSpPr>
        <p:spPr>
          <a:xfrm>
            <a:off x="4033022" y="2072454"/>
            <a:ext cx="3600000" cy="360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>
              <a:schemeClr val="bg1"/>
            </a:glow>
            <a:innerShdw blurRad="114300" dir="3840000">
              <a:schemeClr val="bg1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2DF8A7D-B9E6-ABC0-0C23-B45FB6F72A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3596779"/>
                  </p:ext>
                </p:extLst>
              </p:nvPr>
            </p:nvGraphicFramePr>
            <p:xfrm rot="8944117">
              <a:off x="4701769" y="2736126"/>
              <a:ext cx="2262501" cy="538338"/>
            </p:xfrm>
            <a:graphic>
              <a:graphicData uri="http://schemas.microsoft.com/office/drawing/2017/model3d">
                <am3d:model3d r:embed="rId11">
                  <am3d:spPr>
                    <a:xfrm rot="8944117">
                      <a:off x="0" y="0"/>
                      <a:ext cx="2262501" cy="538338"/>
                    </a:xfrm>
                    <a:prstGeom prst="rect">
                      <a:avLst/>
                    </a:prstGeom>
                  </am3d:spPr>
                  <am3d:camera>
                    <am3d:pos x="0" y="0" z="477500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" d="1000000"/>
                    <am3d:preTrans dx="-4425127" dy="6852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840969" ay="-444197" az="51147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394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2DF8A7D-B9E6-ABC0-0C23-B45FB6F72A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8944117">
                <a:off x="4701769" y="2736126"/>
                <a:ext cx="2262501" cy="53833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F862D93-AEBA-B02D-DA30-D31F77B9B0D4}"/>
              </a:ext>
            </a:extLst>
          </p:cNvPr>
          <p:cNvSpPr/>
          <p:nvPr/>
        </p:nvSpPr>
        <p:spPr>
          <a:xfrm>
            <a:off x="4846981" y="4190842"/>
            <a:ext cx="197207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6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Диод</a:t>
            </a:r>
            <a:endParaRPr lang="en-GB" sz="6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13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different electronic components&#10;&#10;Description automatically generated">
            <a:hlinkHover r:id="rId4" action="ppaction://hlinksldjump"/>
            <a:extLst>
              <a:ext uri="{FF2B5EF4-FFF2-40B4-BE49-F238E27FC236}">
                <a16:creationId xmlns:a16="http://schemas.microsoft.com/office/drawing/2014/main" id="{933F295C-0840-15F0-813A-749714320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" r="68" b="102"/>
          <a:stretch/>
        </p:blipFill>
        <p:spPr>
          <a:xfrm>
            <a:off x="-8928" y="13488"/>
            <a:ext cx="12183632" cy="6853293"/>
          </a:xfrm>
          <a:solidFill>
            <a:schemeClr val="accent1"/>
          </a:solidFill>
          <a:effectLst>
            <a:glow>
              <a:schemeClr val="accent1"/>
            </a:glow>
            <a:outerShdw blurRad="50800" dist="50800" dir="378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90D9C7-EDD8-CDCF-A361-E0BEF9C302A9}"/>
              </a:ext>
            </a:extLst>
          </p:cNvPr>
          <p:cNvSpPr txBox="1"/>
          <p:nvPr/>
        </p:nvSpPr>
        <p:spPr>
          <a:xfrm>
            <a:off x="2755900" y="1018354"/>
            <a:ext cx="4648200" cy="105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35AD53-423F-1251-0FB8-7E3F786AE61B}"/>
              </a:ext>
            </a:extLst>
          </p:cNvPr>
          <p:cNvSpPr/>
          <p:nvPr/>
        </p:nvSpPr>
        <p:spPr>
          <a:xfrm>
            <a:off x="2543729" y="381703"/>
            <a:ext cx="7744834" cy="121181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t">
            <a:noAutofit/>
          </a:bodyPr>
          <a:lstStyle/>
          <a:p>
            <a:pPr algn="ctr">
              <a:spcAft>
                <a:spcPts val="1200"/>
              </a:spcAft>
            </a:pPr>
            <a:r>
              <a:rPr lang="bg-BG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Активни електронни елементи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59E030-AA68-BFA3-6395-152E9BE9D675}"/>
              </a:ext>
            </a:extLst>
          </p:cNvPr>
          <p:cNvSpPr/>
          <p:nvPr/>
        </p:nvSpPr>
        <p:spPr>
          <a:xfrm>
            <a:off x="560250" y="2594444"/>
            <a:ext cx="2880000" cy="288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 rad="38100">
              <a:schemeClr val="bg1"/>
            </a:glow>
            <a:innerShdw blurRad="114300" dir="3840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Transistor">
                <a:hlinkHover r:id="" action="ppaction://hlinkshowjump?jump=previousslide"/>
                <a:extLst>
                  <a:ext uri="{FF2B5EF4-FFF2-40B4-BE49-F238E27FC236}">
                    <a16:creationId xmlns:a16="http://schemas.microsoft.com/office/drawing/2014/main" id="{B6F11E85-78B3-8FF1-6944-4D17A3757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2127581"/>
                  </p:ext>
                </p:extLst>
              </p:nvPr>
            </p:nvGraphicFramePr>
            <p:xfrm rot="497198">
              <a:off x="1609173" y="2754442"/>
              <a:ext cx="731352" cy="2872801"/>
            </p:xfrm>
            <a:graphic>
              <a:graphicData uri="http://schemas.microsoft.com/office/drawing/2017/model3d">
                <am3d:model3d r:embed="rId6">
                  <am3d:spPr>
                    <a:xfrm rot="497198">
                      <a:off x="0" y="0"/>
                      <a:ext cx="731352" cy="2872801"/>
                    </a:xfrm>
                    <a:prstGeom prst="rect">
                      <a:avLst/>
                    </a:prstGeom>
                    <a:noFill/>
                    <a:effectLst>
                      <a:glow rad="101600">
                        <a:schemeClr val="bg1">
                          <a:alpha val="40000"/>
                        </a:schemeClr>
                      </a:glow>
                      <a:outerShdw blurRad="50800" dist="38100" algn="l" rotWithShape="0">
                        <a:schemeClr val="bg1">
                          <a:alpha val="40000"/>
                        </a:schemeClr>
                      </a:outerShdw>
                    </a:effectLst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368" ay="792919" az="1845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349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Transistor">
                <a:hlinkHover r:id="" action="ppaction://hlinkshowjump?jump=previousslide"/>
                <a:extLst>
                  <a:ext uri="{FF2B5EF4-FFF2-40B4-BE49-F238E27FC236}">
                    <a16:creationId xmlns:a16="http://schemas.microsoft.com/office/drawing/2014/main" id="{B6F11E85-78B3-8FF1-6944-4D17A3757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97198">
                <a:off x="1609173" y="2754442"/>
                <a:ext cx="731352" cy="2872801"/>
              </a:xfrm>
              <a:prstGeom prst="rect">
                <a:avLst/>
              </a:prstGeom>
              <a:noFill/>
              <a:effectLst>
                <a:glow rad="101600">
                  <a:schemeClr val="bg1">
                    <a:alpha val="40000"/>
                  </a:schemeClr>
                </a:glow>
                <a:outerShdw blurRad="50800" dist="38100" algn="l" rotWithShape="0">
                  <a:schemeClr val="bg1">
                    <a:alpha val="40000"/>
                  </a:schemeClr>
                </a:outerShdw>
              </a:effectLst>
            </p:spPr>
          </p:pic>
        </mc:Fallback>
      </mc:AlternateContent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2BFFAF7C-8ECF-2D03-73FB-10BF09C653E8}"/>
              </a:ext>
            </a:extLst>
          </p:cNvPr>
          <p:cNvSpPr/>
          <p:nvPr/>
        </p:nvSpPr>
        <p:spPr>
          <a:xfrm>
            <a:off x="7471339" y="2320078"/>
            <a:ext cx="3600000" cy="360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>
              <a:schemeClr val="bg1"/>
            </a:glow>
            <a:innerShdw blurRad="114300" dir="3840000">
              <a:schemeClr val="bg1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620FC46-34EF-7C4E-C17A-1E190A018F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1073686"/>
                  </p:ext>
                </p:extLst>
              </p:nvPr>
            </p:nvGraphicFramePr>
            <p:xfrm rot="2168614">
              <a:off x="8804386" y="2341323"/>
              <a:ext cx="668615" cy="1828274"/>
            </p:xfrm>
            <a:graphic>
              <a:graphicData uri="http://schemas.microsoft.com/office/drawing/2017/model3d">
                <am3d:model3d r:embed="rId9">
                  <am3d:spPr>
                    <a:xfrm rot="2168614">
                      <a:off x="0" y="0"/>
                      <a:ext cx="668615" cy="1828274"/>
                    </a:xfrm>
                    <a:prstGeom prst="rect">
                      <a:avLst/>
                    </a:prstGeom>
                  </am3d:spPr>
                  <am3d:camera>
                    <am3d:pos x="0" y="0" z="490378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164" d="1000000"/>
                    <am3d:preTrans dx="-13923285" dy="-5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8913" ay="-206244" az="-538124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907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620FC46-34EF-7C4E-C17A-1E190A018F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68614">
                <a:off x="8804386" y="2341323"/>
                <a:ext cx="668615" cy="1828274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F1893947-2EC2-D4EE-9810-61A95EDED1CC}"/>
              </a:ext>
            </a:extLst>
          </p:cNvPr>
          <p:cNvSpPr/>
          <p:nvPr/>
        </p:nvSpPr>
        <p:spPr>
          <a:xfrm>
            <a:off x="3936999" y="2594444"/>
            <a:ext cx="2880000" cy="288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 rad="38100">
              <a:schemeClr val="bg1"/>
            </a:glow>
            <a:innerShdw blurRad="114300" dir="3840000">
              <a:schemeClr val="bg1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B5842C20-DE1F-9C36-ACCA-90511EB0F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9193087"/>
                  </p:ext>
                </p:extLst>
              </p:nvPr>
            </p:nvGraphicFramePr>
            <p:xfrm rot="8433557">
              <a:off x="3793669" y="3493901"/>
              <a:ext cx="3166660" cy="934485"/>
            </p:xfrm>
            <a:graphic>
              <a:graphicData uri="http://schemas.microsoft.com/office/drawing/2017/model3d">
                <am3d:model3d r:embed="rId11">
                  <am3d:spPr>
                    <a:xfrm rot="8433557">
                      <a:off x="0" y="0"/>
                      <a:ext cx="3166660" cy="934485"/>
                    </a:xfrm>
                    <a:prstGeom prst="rect">
                      <a:avLst/>
                    </a:prstGeom>
                  </am3d:spPr>
                  <am3d:camera>
                    <am3d:pos x="0" y="0" z="477500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" d="1000000"/>
                    <am3d:preTrans dx="-4425127" dy="6852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544924" ay="-537226" az="73196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7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B5842C20-DE1F-9C36-ACCA-90511EB0F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8433557">
                <a:off x="3793669" y="3493901"/>
                <a:ext cx="3166660" cy="934485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6195FF6-6052-E2BE-59EC-0F05579B0183}"/>
              </a:ext>
            </a:extLst>
          </p:cNvPr>
          <p:cNvSpPr/>
          <p:nvPr/>
        </p:nvSpPr>
        <p:spPr>
          <a:xfrm>
            <a:off x="7489784" y="4358034"/>
            <a:ext cx="3428632" cy="938719"/>
          </a:xfrm>
          <a:prstGeom prst="rect">
            <a:avLst/>
          </a:prstGeom>
          <a:noFill/>
          <a:effectLst>
            <a:glow>
              <a:schemeClr val="bg1">
                <a:alpha val="40000"/>
              </a:schemeClr>
            </a:glow>
            <a:outerShdw blurRad="50800" dist="50800" algn="ctr" rotWithShape="0">
              <a:srgbClr val="000000">
                <a:alpha val="43000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5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Термистор</a:t>
            </a:r>
            <a:endParaRPr lang="en-GB" sz="5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523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060F52C6-E02B-6243-30B0-CC230B988F3F}"/>
              </a:ext>
            </a:extLst>
          </p:cNvPr>
          <p:cNvSpPr txBox="1">
            <a:spLocks/>
          </p:cNvSpPr>
          <p:nvPr/>
        </p:nvSpPr>
        <p:spPr>
          <a:xfrm>
            <a:off x="1248039" y="568469"/>
            <a:ext cx="9048219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g-BG" dirty="0">
                <a:solidFill>
                  <a:srgbClr val="FFFFFF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Транзистор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97E0A20-6359-FC53-AF7E-BE748423FB81}"/>
              </a:ext>
            </a:extLst>
          </p:cNvPr>
          <p:cNvSpPr/>
          <p:nvPr/>
        </p:nvSpPr>
        <p:spPr>
          <a:xfrm>
            <a:off x="1743073" y="1660669"/>
            <a:ext cx="8115302" cy="4786782"/>
          </a:xfrm>
          <a:prstGeom prst="roundRect">
            <a:avLst>
              <a:gd name="adj" fmla="val 18657"/>
            </a:avLst>
          </a:prstGeom>
          <a:solidFill>
            <a:srgbClr val="2B5A7F">
              <a:alpha val="94000"/>
            </a:srgbClr>
          </a:solidFill>
          <a:ln>
            <a:noFill/>
          </a:ln>
          <a:effectLst>
            <a:glow rad="127000">
              <a:schemeClr val="tx1">
                <a:alpha val="50000"/>
              </a:schemeClr>
            </a:glow>
            <a:innerShdw blurRad="50800" dir="600000">
              <a:prstClr val="black">
                <a:alpha val="92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Транзисторът е полупроводников </a:t>
            </a:r>
            <a:r>
              <a:rPr lang="ru-RU" dirty="0" err="1"/>
              <a:t>елемент</a:t>
            </a:r>
            <a:r>
              <a:rPr lang="ru-RU" dirty="0"/>
              <a:t>, който се състои от три извода и три </a:t>
            </a:r>
            <a:r>
              <a:rPr lang="ru-RU" dirty="0" err="1"/>
              <a:t>последователно</a:t>
            </a:r>
            <a:r>
              <a:rPr lang="ru-RU" dirty="0"/>
              <a:t> </a:t>
            </a:r>
            <a:r>
              <a:rPr lang="ru-RU" dirty="0" err="1"/>
              <a:t>съединени</a:t>
            </a:r>
            <a:r>
              <a:rPr lang="ru-RU" dirty="0"/>
              <a:t> </a:t>
            </a:r>
            <a:r>
              <a:rPr lang="ru-RU" dirty="0" err="1"/>
              <a:t>зони</a:t>
            </a:r>
            <a:r>
              <a:rPr lang="ru-RU" dirty="0"/>
              <a:t> с различно </a:t>
            </a:r>
            <a:r>
              <a:rPr lang="ru-RU" dirty="0" err="1"/>
              <a:t>легиране</a:t>
            </a:r>
            <a:r>
              <a:rPr lang="ru-RU" dirty="0"/>
              <a:t>, </a:t>
            </a:r>
            <a:r>
              <a:rPr lang="ru-RU" dirty="0" err="1"/>
              <a:t>което</a:t>
            </a:r>
            <a:r>
              <a:rPr lang="ru-RU" dirty="0"/>
              <a:t> </a:t>
            </a:r>
            <a:r>
              <a:rPr lang="ru-RU" dirty="0" err="1"/>
              <a:t>определя</a:t>
            </a:r>
            <a:r>
              <a:rPr lang="ru-RU" dirty="0"/>
              <a:t> </a:t>
            </a:r>
            <a:r>
              <a:rPr lang="ru-RU" dirty="0" err="1"/>
              <a:t>прехода</a:t>
            </a:r>
            <a:r>
              <a:rPr lang="ru-RU" dirty="0"/>
              <a:t> на транзистора (PNP или NPN). </a:t>
            </a:r>
            <a:r>
              <a:rPr lang="ru-RU" dirty="0" err="1"/>
              <a:t>Съществува</a:t>
            </a:r>
            <a:r>
              <a:rPr lang="ru-RU" dirty="0"/>
              <a:t> </a:t>
            </a:r>
            <a:r>
              <a:rPr lang="ru-RU" dirty="0" err="1"/>
              <a:t>голямо</a:t>
            </a:r>
            <a:r>
              <a:rPr lang="ru-RU" dirty="0"/>
              <a:t> разнообразие от </a:t>
            </a:r>
            <a:r>
              <a:rPr lang="ru-RU" dirty="0" err="1"/>
              <a:t>различни</a:t>
            </a:r>
            <a:r>
              <a:rPr lang="ru-RU" dirty="0"/>
              <a:t> </a:t>
            </a:r>
            <a:r>
              <a:rPr lang="ru-RU" dirty="0" err="1"/>
              <a:t>видове</a:t>
            </a:r>
            <a:r>
              <a:rPr lang="ru-RU" dirty="0"/>
              <a:t> </a:t>
            </a:r>
            <a:r>
              <a:rPr lang="ru-RU" dirty="0" err="1"/>
              <a:t>транзистори</a:t>
            </a:r>
            <a:r>
              <a:rPr lang="ru-RU" dirty="0"/>
              <a:t>, като са се </a:t>
            </a:r>
            <a:r>
              <a:rPr lang="ru-RU" dirty="0" err="1"/>
              <a:t>очертали</a:t>
            </a:r>
            <a:r>
              <a:rPr lang="ru-RU" dirty="0"/>
              <a:t> две </a:t>
            </a:r>
            <a:r>
              <a:rPr lang="ru-RU" dirty="0" err="1"/>
              <a:t>основни</a:t>
            </a:r>
            <a:r>
              <a:rPr lang="ru-RU" dirty="0"/>
              <a:t> </a:t>
            </a:r>
            <a:r>
              <a:rPr lang="ru-RU" dirty="0" err="1"/>
              <a:t>групи</a:t>
            </a:r>
            <a:r>
              <a:rPr lang="ru-RU" dirty="0"/>
              <a:t>: </a:t>
            </a:r>
            <a:r>
              <a:rPr lang="ru-RU" dirty="0" err="1"/>
              <a:t>биполярни</a:t>
            </a:r>
            <a:r>
              <a:rPr lang="ru-RU" dirty="0"/>
              <a:t> и </a:t>
            </a:r>
            <a:r>
              <a:rPr lang="ru-RU" dirty="0" err="1"/>
              <a:t>полеви</a:t>
            </a:r>
            <a:r>
              <a:rPr lang="ru-RU" dirty="0"/>
              <a:t> </a:t>
            </a:r>
            <a:r>
              <a:rPr lang="ru-RU" dirty="0" err="1"/>
              <a:t>транзистори</a:t>
            </a:r>
            <a:r>
              <a:rPr lang="ru-RU" dirty="0"/>
              <a:t>.  Транзисторът може да се </a:t>
            </a:r>
            <a:r>
              <a:rPr lang="ru-RU" dirty="0" err="1"/>
              <a:t>използва</a:t>
            </a:r>
            <a:r>
              <a:rPr lang="ru-RU" dirty="0"/>
              <a:t> за </a:t>
            </a:r>
            <a:r>
              <a:rPr lang="ru-RU" dirty="0" err="1"/>
              <a:t>усилване</a:t>
            </a:r>
            <a:r>
              <a:rPr lang="ru-RU" dirty="0"/>
              <a:t>, </a:t>
            </a:r>
            <a:r>
              <a:rPr lang="ru-RU" dirty="0" err="1"/>
              <a:t>комутация</a:t>
            </a:r>
            <a:r>
              <a:rPr lang="ru-RU" dirty="0"/>
              <a:t> и </a:t>
            </a:r>
            <a:r>
              <a:rPr lang="ru-RU" dirty="0" err="1"/>
              <a:t>преобразуване</a:t>
            </a:r>
            <a:r>
              <a:rPr lang="ru-RU" dirty="0"/>
              <a:t> на </a:t>
            </a:r>
            <a:r>
              <a:rPr lang="ru-RU" dirty="0" err="1"/>
              <a:t>електронен</a:t>
            </a:r>
            <a:r>
              <a:rPr lang="ru-RU" dirty="0"/>
              <a:t> сигнал. Транзисторите са с огромно </a:t>
            </a:r>
            <a:r>
              <a:rPr lang="ru-RU" dirty="0" err="1"/>
              <a:t>практическо</a:t>
            </a:r>
            <a:r>
              <a:rPr lang="ru-RU" dirty="0"/>
              <a:t> приложение и са </a:t>
            </a:r>
            <a:r>
              <a:rPr lang="ru-RU" dirty="0" err="1"/>
              <a:t>активни</a:t>
            </a:r>
            <a:r>
              <a:rPr lang="ru-RU" dirty="0"/>
              <a:t> елементи в почти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съвременни</a:t>
            </a:r>
            <a:r>
              <a:rPr lang="ru-RU" dirty="0"/>
              <a:t> </a:t>
            </a:r>
            <a:r>
              <a:rPr lang="ru-RU" dirty="0" err="1"/>
              <a:t>електронни</a:t>
            </a:r>
            <a:r>
              <a:rPr lang="ru-RU" dirty="0"/>
              <a:t> устройства. </a:t>
            </a:r>
            <a:r>
              <a:rPr lang="ru-RU" dirty="0" err="1"/>
              <a:t>Често</a:t>
            </a:r>
            <a:r>
              <a:rPr lang="ru-RU" dirty="0"/>
              <a:t> се използват </a:t>
            </a:r>
            <a:r>
              <a:rPr lang="ru-RU" dirty="0" err="1"/>
              <a:t>асемблирани</a:t>
            </a:r>
            <a:r>
              <a:rPr lang="ru-RU" dirty="0"/>
              <a:t> в </a:t>
            </a:r>
            <a:r>
              <a:rPr lang="ru-RU" dirty="0" err="1"/>
              <a:t>интегрални</a:t>
            </a:r>
            <a:r>
              <a:rPr lang="ru-RU" dirty="0"/>
              <a:t> </a:t>
            </a:r>
            <a:r>
              <a:rPr lang="ru-RU" dirty="0" err="1"/>
              <a:t>схеми</a:t>
            </a:r>
            <a:r>
              <a:rPr lang="ru-RU" dirty="0"/>
              <a:t> и </a:t>
            </a:r>
            <a:r>
              <a:rPr lang="ru-RU" dirty="0" err="1"/>
              <a:t>чипове</a:t>
            </a:r>
            <a:r>
              <a:rPr lang="ru-RU" dirty="0"/>
              <a:t>.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12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060F52C6-E02B-6243-30B0-CC230B988F3F}"/>
              </a:ext>
            </a:extLst>
          </p:cNvPr>
          <p:cNvSpPr txBox="1">
            <a:spLocks/>
          </p:cNvSpPr>
          <p:nvPr/>
        </p:nvSpPr>
        <p:spPr>
          <a:xfrm>
            <a:off x="1248039" y="568469"/>
            <a:ext cx="9048219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g-BG" dirty="0">
                <a:solidFill>
                  <a:srgbClr val="FFFFFF"/>
                </a:solidFill>
                <a:latin typeface="Aptos Black" panose="020B0004020202020204" pitchFamily="34" charset="0"/>
              </a:rPr>
              <a:t>Диоди</a:t>
            </a:r>
            <a:endParaRPr lang="bg-BG" dirty="0">
              <a:solidFill>
                <a:srgbClr val="FFFFFF"/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97E0A20-6359-FC53-AF7E-BE748423FB81}"/>
              </a:ext>
            </a:extLst>
          </p:cNvPr>
          <p:cNvSpPr/>
          <p:nvPr/>
        </p:nvSpPr>
        <p:spPr>
          <a:xfrm>
            <a:off x="1743073" y="1660669"/>
            <a:ext cx="8115302" cy="4786782"/>
          </a:xfrm>
          <a:prstGeom prst="roundRect">
            <a:avLst>
              <a:gd name="adj" fmla="val 18657"/>
            </a:avLst>
          </a:prstGeom>
          <a:solidFill>
            <a:srgbClr val="2B5A7F">
              <a:alpha val="94000"/>
            </a:srgbClr>
          </a:solidFill>
          <a:ln>
            <a:noFill/>
          </a:ln>
          <a:effectLst>
            <a:glow rad="127000">
              <a:schemeClr val="tx1">
                <a:alpha val="50000"/>
              </a:schemeClr>
            </a:glow>
            <a:innerShdw blurRad="50800" dir="600000">
              <a:prstClr val="black">
                <a:alpha val="92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Диоди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те са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полупроводникови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елементи,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снабдени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 два извода – положителен и отрицателен (анод и катод). Диода се състои от полупроводников материал, който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позволява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протичането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на ток само в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едната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посока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в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зависимост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от това как е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проектиран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диодът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 В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полупроводниковия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материал, от който е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съставен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диодът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е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създаден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P-N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преход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 Всеки диод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има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характерна за него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волт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–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амперна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характеристика. </a:t>
            </a:r>
            <a:endParaRPr lang="bg-BG" sz="1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940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060F52C6-E02B-6243-30B0-CC230B988F3F}"/>
              </a:ext>
            </a:extLst>
          </p:cNvPr>
          <p:cNvSpPr txBox="1">
            <a:spLocks/>
          </p:cNvSpPr>
          <p:nvPr/>
        </p:nvSpPr>
        <p:spPr>
          <a:xfrm>
            <a:off x="1248039" y="568469"/>
            <a:ext cx="9048219" cy="1092200"/>
          </a:xfrm>
          <a:prstGeom prst="rect">
            <a:avLst/>
          </a:prstGeom>
          <a:effectLst>
            <a:innerShdw dir="1800000">
              <a:prstClr val="black">
                <a:alpha val="85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g-BG" b="1" dirty="0" err="1">
                <a:solidFill>
                  <a:srgbClr val="FFFFFF"/>
                </a:solidFill>
                <a:latin typeface="Aptos Black" panose="020B0004020202020204" pitchFamily="34" charset="0"/>
              </a:rPr>
              <a:t>Термистори</a:t>
            </a:r>
            <a:endParaRPr lang="bg-BG" b="1" dirty="0">
              <a:solidFill>
                <a:srgbClr val="FFFFFF"/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97E0A20-6359-FC53-AF7E-BE748423FB81}"/>
              </a:ext>
            </a:extLst>
          </p:cNvPr>
          <p:cNvSpPr/>
          <p:nvPr/>
        </p:nvSpPr>
        <p:spPr>
          <a:xfrm>
            <a:off x="1743073" y="1660669"/>
            <a:ext cx="8115302" cy="4786782"/>
          </a:xfrm>
          <a:prstGeom prst="roundRect">
            <a:avLst>
              <a:gd name="adj" fmla="val 18657"/>
            </a:avLst>
          </a:prstGeom>
          <a:solidFill>
            <a:srgbClr val="2B5A7F">
              <a:alpha val="94000"/>
            </a:srgbClr>
          </a:solidFill>
          <a:ln>
            <a:noFill/>
          </a:ln>
          <a:effectLst>
            <a:glow rad="127000">
              <a:schemeClr val="tx1">
                <a:alpha val="50000"/>
              </a:schemeClr>
            </a:glow>
            <a:innerShdw blurRad="50800" dir="600000">
              <a:prstClr val="black">
                <a:alpha val="92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Термисторът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е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резистивен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елемент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обикновено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изработен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от полимер или полупроводник, </a:t>
            </a:r>
            <a:r>
              <a:rPr lang="ru-RU" sz="1800" b="1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чието</a:t>
            </a:r>
            <a:r>
              <a:rPr lang="ru-RU" sz="1800" b="1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1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съпротивление</a:t>
            </a:r>
            <a:r>
              <a:rPr lang="ru-RU" sz="1800" b="1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се </a:t>
            </a:r>
            <a:r>
              <a:rPr lang="ru-RU" sz="1800" b="1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променя</a:t>
            </a:r>
            <a:r>
              <a:rPr lang="ru-RU" sz="1800" b="1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 </a:t>
            </a:r>
            <a:r>
              <a:rPr lang="ru-RU" sz="1800" b="1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температурата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Има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два типа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термистори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които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се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различават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по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съпротивлението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си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спрямо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температурното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поведение. Ако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стойността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на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съпротивлението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намалява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повишаване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на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температурата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наричаме това устройство термистор с отрицателен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температурен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коефициент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(NTC). Ако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съпротивлението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се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повишава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повишаване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на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температурата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това устройство е известно като термистор с положителен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температурен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коефициент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(PTC).</a:t>
            </a:r>
            <a:endParaRPr lang="bg-BG" sz="1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5481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A32E1-BE89-1DE5-0300-22B5E0460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1688341"/>
            <a:ext cx="6210299" cy="531259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400" dirty="0" err="1">
                <a:latin typeface="Consolas" panose="020B0609020204030204" pitchFamily="49" charset="0"/>
              </a:rPr>
              <a:t>И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нтегралните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схеми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(ИС)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представляват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съвкупност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от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електронни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компоненти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(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резистори,кондензатори,транзистори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и др.)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вградени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в общ чип и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свързани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заедно, за да изпълняват определена цел. Целите, за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които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се използват са най-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разнообразни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като започнем от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операционни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усилватели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(ОУ),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регулатори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на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напрежение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,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контролери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за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мотори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,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микроконтролери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и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процесори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и много други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. 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В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съвременната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интегрална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схема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електронните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елементи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рядко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съществуват в дискретен вид, те са вид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микропроцесори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или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микроконтролери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,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работещи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с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двоичен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код. В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зависимост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от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електронните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елементи, от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които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се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състоят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ИС са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аналогови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,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цифрови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 и </a:t>
            </a:r>
            <a:r>
              <a:rPr lang="ru-RU" sz="1400" b="0" i="0" dirty="0" err="1">
                <a:effectLst/>
                <a:latin typeface="Consolas" panose="020B0609020204030204" pitchFamily="49" charset="0"/>
              </a:rPr>
              <a:t>комбинирани</a:t>
            </a:r>
            <a:r>
              <a:rPr lang="ru-RU" sz="1400" b="0" i="0" dirty="0">
                <a:effectLst/>
                <a:latin typeface="Consolas" panose="020B0609020204030204" pitchFamily="49" charset="0"/>
              </a:rPr>
              <a:t>.</a:t>
            </a:r>
            <a:endParaRPr lang="bg-BG" sz="1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BD750-303A-97E6-F707-DF64D0D3C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 r="5881"/>
          <a:stretch/>
        </p:blipFill>
        <p:spPr>
          <a:xfrm rot="21290389">
            <a:off x="7023122" y="1387147"/>
            <a:ext cx="5257756" cy="5914986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0331220-3896-5A78-6A60-8776E69438AC}"/>
              </a:ext>
            </a:extLst>
          </p:cNvPr>
          <p:cNvSpPr/>
          <p:nvPr/>
        </p:nvSpPr>
        <p:spPr>
          <a:xfrm>
            <a:off x="2012950" y="147748"/>
            <a:ext cx="8166100" cy="101494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3200" dirty="0">
              <a:latin typeface="Aptos Black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F0C852-6107-6E49-464A-549058D829AA}"/>
              </a:ext>
            </a:extLst>
          </p:cNvPr>
          <p:cNvSpPr txBox="1"/>
          <p:nvPr/>
        </p:nvSpPr>
        <p:spPr>
          <a:xfrm>
            <a:off x="2540000" y="198018"/>
            <a:ext cx="671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Интегрална схема</a:t>
            </a:r>
            <a:br>
              <a:rPr lang="bg-BG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</a:br>
            <a:br>
              <a:rPr lang="bg-BG" sz="4000" dirty="0">
                <a:solidFill>
                  <a:schemeClr val="bg1"/>
                </a:solidFill>
                <a:latin typeface="Aptos Black" panose="020B0004020202020204" pitchFamily="34" charset="0"/>
              </a:rPr>
            </a:br>
            <a:endParaRPr lang="bg-BG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1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0AB4-7BE0-ADCF-9F25-0654FCA04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b="0" i="0" dirty="0">
                <a:effectLst/>
                <a:latin typeface="Consolas" panose="020B0609020204030204" pitchFamily="49" charset="0"/>
              </a:rPr>
              <a:t>LED (“Light Emitting Diode”) </a:t>
            </a:r>
            <a:r>
              <a:rPr lang="bg-BG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 е диод, който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излъчва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светлина когато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през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него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преминава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електрически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ток</a:t>
            </a:r>
            <a:r>
              <a:rPr lang="ru-RU" sz="2500" dirty="0">
                <a:latin typeface="Consolas" panose="020B0609020204030204" pitchFamily="49" charset="0"/>
              </a:rPr>
              <a:t>.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Светодиодът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е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направен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от полупроводников материал, който е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безцветен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и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светлината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се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излъчва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през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връзката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на диода.</a:t>
            </a:r>
            <a:r>
              <a:rPr lang="en-US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Този вид осветление е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силно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предпочитано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заради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енергийната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си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ефективност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и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дълготраен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живот.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Светодиодите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използват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близо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85%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по-малко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енергия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,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отколкото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халогенните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осветителни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тела или тези с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нажежаема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жичка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.</a:t>
            </a:r>
            <a:endParaRPr lang="bg-BG" sz="2500" dirty="0"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53D99D-B767-242D-5772-A24A85838AF8}"/>
              </a:ext>
            </a:extLst>
          </p:cNvPr>
          <p:cNvSpPr/>
          <p:nvPr/>
        </p:nvSpPr>
        <p:spPr>
          <a:xfrm>
            <a:off x="2116834" y="158625"/>
            <a:ext cx="7958331" cy="8636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BD382-D091-7ED9-31AF-7699FEA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260225"/>
            <a:ext cx="5194300" cy="1077912"/>
          </a:xfrm>
        </p:spPr>
        <p:txBody>
          <a:bodyPr>
            <a:normAutofit fontScale="90000"/>
          </a:bodyPr>
          <a:lstStyle/>
          <a:p>
            <a:r>
              <a:rPr lang="bg-BG" sz="4400" b="0" i="0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Светодиод</a:t>
            </a:r>
            <a:br>
              <a:rPr lang="bg-BG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68080622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647"/>
            </a:gs>
            <a:gs pos="100000">
              <a:srgbClr val="23375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13EA0787-9710-3A73-E1BE-2003A548B169}"/>
              </a:ext>
            </a:extLst>
          </p:cNvPr>
          <p:cNvGrpSpPr/>
          <p:nvPr/>
        </p:nvGrpSpPr>
        <p:grpSpPr>
          <a:xfrm>
            <a:off x="-2094804" y="-1"/>
            <a:ext cx="3467100" cy="6858000"/>
            <a:chOff x="9092940" y="-1"/>
            <a:chExt cx="3467100" cy="6858000"/>
          </a:xfrm>
        </p:grpSpPr>
        <p:sp>
          <p:nvSpPr>
            <p:cNvPr id="26" name="Free-form: Shape 25">
              <a:extLst>
                <a:ext uri="{FF2B5EF4-FFF2-40B4-BE49-F238E27FC236}">
                  <a16:creationId xmlns:a16="http://schemas.microsoft.com/office/drawing/2014/main" id="{3BCCC77B-21F6-EFCD-3CDD-7414114DCECD}"/>
                </a:ext>
              </a:extLst>
            </p:cNvPr>
            <p:cNvSpPr/>
            <p:nvPr/>
          </p:nvSpPr>
          <p:spPr>
            <a:xfrm>
              <a:off x="9092940" y="-1"/>
              <a:ext cx="3467100" cy="6858000"/>
            </a:xfrm>
            <a:custGeom>
              <a:avLst/>
              <a:gdLst>
                <a:gd name="connsiteX0" fmla="*/ 0 w 3467100"/>
                <a:gd name="connsiteY0" fmla="*/ 0 h 6858000"/>
                <a:gd name="connsiteX1" fmla="*/ 3048000 w 3467100"/>
                <a:gd name="connsiteY1" fmla="*/ 0 h 6858000"/>
                <a:gd name="connsiteX2" fmla="*/ 3048000 w 3467100"/>
                <a:gd name="connsiteY2" fmla="*/ 1099566 h 6858000"/>
                <a:gd name="connsiteX3" fmla="*/ 3467100 w 3467100"/>
                <a:gd name="connsiteY3" fmla="*/ 1342644 h 6858000"/>
                <a:gd name="connsiteX4" fmla="*/ 3048000 w 3467100"/>
                <a:gd name="connsiteY4" fmla="*/ 1585722 h 6858000"/>
                <a:gd name="connsiteX5" fmla="*/ 3048000 w 3467100"/>
                <a:gd name="connsiteY5" fmla="*/ 6858000 h 6858000"/>
                <a:gd name="connsiteX6" fmla="*/ 0 w 34671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7100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1099566"/>
                  </a:lnTo>
                  <a:lnTo>
                    <a:pt x="3467100" y="1342644"/>
                  </a:lnTo>
                  <a:lnTo>
                    <a:pt x="3048000" y="158572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A26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g-BG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8DC329-D945-5A90-8F36-697F34AD51AC}"/>
                </a:ext>
              </a:extLst>
            </p:cNvPr>
            <p:cNvSpPr txBox="1"/>
            <p:nvPr/>
          </p:nvSpPr>
          <p:spPr>
            <a:xfrm>
              <a:off x="10386968" y="363878"/>
              <a:ext cx="82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bg-BG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C69A08C-C4FC-2954-6681-1FFE036CAB30}"/>
                </a:ext>
              </a:extLst>
            </p:cNvPr>
            <p:cNvSpPr/>
            <p:nvPr/>
          </p:nvSpPr>
          <p:spPr>
            <a:xfrm>
              <a:off x="9901305" y="363877"/>
              <a:ext cx="1800000" cy="180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FDE0089-222C-F4D4-1B8F-4071769EF4FB}"/>
                </a:ext>
              </a:extLst>
            </p:cNvPr>
            <p:cNvSpPr txBox="1"/>
            <p:nvPr/>
          </p:nvSpPr>
          <p:spPr>
            <a:xfrm>
              <a:off x="9506992" y="2800350"/>
              <a:ext cx="25886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500" b="1" dirty="0">
                  <a:solidFill>
                    <a:schemeClr val="bg1"/>
                  </a:solidFill>
                </a:rPr>
                <a:t>Мощни светодиоди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114946-646F-8757-CE4E-1F2DE53AF932}"/>
                </a:ext>
              </a:extLst>
            </p:cNvPr>
            <p:cNvSpPr txBox="1"/>
            <p:nvPr/>
          </p:nvSpPr>
          <p:spPr>
            <a:xfrm>
              <a:off x="9383167" y="4046845"/>
              <a:ext cx="25812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Светодиодите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висока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мощност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са много ярки и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често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се използват при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фенери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автомобилни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фарове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прожектори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и др.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8D7088-AB76-8547-697F-AC198D52FC21}"/>
              </a:ext>
            </a:extLst>
          </p:cNvPr>
          <p:cNvGrpSpPr/>
          <p:nvPr/>
        </p:nvGrpSpPr>
        <p:grpSpPr>
          <a:xfrm>
            <a:off x="-2406434" y="0"/>
            <a:ext cx="3467100" cy="6858000"/>
            <a:chOff x="6096000" y="0"/>
            <a:chExt cx="3467100" cy="6858000"/>
          </a:xfrm>
        </p:grpSpPr>
        <p:sp>
          <p:nvSpPr>
            <p:cNvPr id="25" name="Free-form: Shape 24">
              <a:extLst>
                <a:ext uri="{FF2B5EF4-FFF2-40B4-BE49-F238E27FC236}">
                  <a16:creationId xmlns:a16="http://schemas.microsoft.com/office/drawing/2014/main" id="{3E97C481-1C06-3B2F-03A6-568A04437E9E}"/>
                </a:ext>
              </a:extLst>
            </p:cNvPr>
            <p:cNvSpPr/>
            <p:nvPr/>
          </p:nvSpPr>
          <p:spPr>
            <a:xfrm>
              <a:off x="6096000" y="0"/>
              <a:ext cx="3467100" cy="6858000"/>
            </a:xfrm>
            <a:custGeom>
              <a:avLst/>
              <a:gdLst>
                <a:gd name="connsiteX0" fmla="*/ 0 w 3467100"/>
                <a:gd name="connsiteY0" fmla="*/ 0 h 6858000"/>
                <a:gd name="connsiteX1" fmla="*/ 3048000 w 3467100"/>
                <a:gd name="connsiteY1" fmla="*/ 0 h 6858000"/>
                <a:gd name="connsiteX2" fmla="*/ 3048000 w 3467100"/>
                <a:gd name="connsiteY2" fmla="*/ 1099566 h 6858000"/>
                <a:gd name="connsiteX3" fmla="*/ 3467100 w 3467100"/>
                <a:gd name="connsiteY3" fmla="*/ 1342644 h 6858000"/>
                <a:gd name="connsiteX4" fmla="*/ 3048000 w 3467100"/>
                <a:gd name="connsiteY4" fmla="*/ 1585722 h 6858000"/>
                <a:gd name="connsiteX5" fmla="*/ 3048000 w 3467100"/>
                <a:gd name="connsiteY5" fmla="*/ 6858000 h 6858000"/>
                <a:gd name="connsiteX6" fmla="*/ 0 w 34671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7100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1099566"/>
                  </a:lnTo>
                  <a:lnTo>
                    <a:pt x="3467100" y="1342644"/>
                  </a:lnTo>
                  <a:lnTo>
                    <a:pt x="3048000" y="158572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44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g-BG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84F5582-8D72-1DF5-8FAE-6D7B2937F275}"/>
                </a:ext>
              </a:extLst>
            </p:cNvPr>
            <p:cNvSpPr/>
            <p:nvPr/>
          </p:nvSpPr>
          <p:spPr>
            <a:xfrm>
              <a:off x="6754078" y="363877"/>
              <a:ext cx="1800000" cy="180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8D7188-9D2C-027B-F605-A1C3DCC570B2}"/>
                </a:ext>
              </a:extLst>
            </p:cNvPr>
            <p:cNvSpPr txBox="1"/>
            <p:nvPr/>
          </p:nvSpPr>
          <p:spPr>
            <a:xfrm>
              <a:off x="7239741" y="363878"/>
              <a:ext cx="82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bg-BG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B6ADBA-26E0-42FE-C258-96CFD84962C4}"/>
                </a:ext>
              </a:extLst>
            </p:cNvPr>
            <p:cNvSpPr txBox="1"/>
            <p:nvPr/>
          </p:nvSpPr>
          <p:spPr>
            <a:xfrm>
              <a:off x="6359765" y="2800350"/>
              <a:ext cx="25886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Bauhaus 93" panose="04030905020B02020C02" pitchFamily="82" charset="0"/>
                </a:rPr>
                <a:t>RGB</a:t>
              </a:r>
              <a:endParaRPr lang="bg-BG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C671B0-C209-AD16-5CA4-183290D24464}"/>
                </a:ext>
              </a:extLst>
            </p:cNvPr>
            <p:cNvSpPr txBox="1"/>
            <p:nvPr/>
          </p:nvSpPr>
          <p:spPr>
            <a:xfrm>
              <a:off x="6316229" y="4046845"/>
              <a:ext cx="25812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RGB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светодиодите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съдържат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3 светодиода в един корпус. Те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имат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4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крачета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най-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често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3 анода и един катод , но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често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се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среща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и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обрания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вариант. 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4A0FA89-D472-C521-5528-C444F93B6FD3}"/>
              </a:ext>
            </a:extLst>
          </p:cNvPr>
          <p:cNvGrpSpPr/>
          <p:nvPr/>
        </p:nvGrpSpPr>
        <p:grpSpPr>
          <a:xfrm>
            <a:off x="-2718064" y="0"/>
            <a:ext cx="3467100" cy="6858000"/>
            <a:chOff x="3048000" y="0"/>
            <a:chExt cx="3467100" cy="6858000"/>
          </a:xfrm>
        </p:grpSpPr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956FE305-31C2-C28B-576A-3F904E44C59D}"/>
                </a:ext>
              </a:extLst>
            </p:cNvPr>
            <p:cNvSpPr/>
            <p:nvPr/>
          </p:nvSpPr>
          <p:spPr>
            <a:xfrm>
              <a:off x="3048000" y="0"/>
              <a:ext cx="3467100" cy="6858000"/>
            </a:xfrm>
            <a:custGeom>
              <a:avLst/>
              <a:gdLst>
                <a:gd name="connsiteX0" fmla="*/ 0 w 3467100"/>
                <a:gd name="connsiteY0" fmla="*/ 0 h 6858000"/>
                <a:gd name="connsiteX1" fmla="*/ 3048000 w 3467100"/>
                <a:gd name="connsiteY1" fmla="*/ 0 h 6858000"/>
                <a:gd name="connsiteX2" fmla="*/ 3048000 w 3467100"/>
                <a:gd name="connsiteY2" fmla="*/ 1099566 h 6858000"/>
                <a:gd name="connsiteX3" fmla="*/ 3467100 w 3467100"/>
                <a:gd name="connsiteY3" fmla="*/ 1342644 h 6858000"/>
                <a:gd name="connsiteX4" fmla="*/ 3048000 w 3467100"/>
                <a:gd name="connsiteY4" fmla="*/ 1585722 h 6858000"/>
                <a:gd name="connsiteX5" fmla="*/ 3048000 w 3467100"/>
                <a:gd name="connsiteY5" fmla="*/ 6858000 h 6858000"/>
                <a:gd name="connsiteX6" fmla="*/ 0 w 34671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7100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1099566"/>
                  </a:lnTo>
                  <a:lnTo>
                    <a:pt x="3467100" y="1342644"/>
                  </a:lnTo>
                  <a:lnTo>
                    <a:pt x="3048000" y="158572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052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g-B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18D73A-F008-447C-8F07-1FDE3580501F}"/>
                </a:ext>
              </a:extLst>
            </p:cNvPr>
            <p:cNvSpPr/>
            <p:nvPr/>
          </p:nvSpPr>
          <p:spPr>
            <a:xfrm>
              <a:off x="3701662" y="363877"/>
              <a:ext cx="1800000" cy="180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BEA401-984D-4D06-56AC-6BBE55236BD7}"/>
                </a:ext>
              </a:extLst>
            </p:cNvPr>
            <p:cNvSpPr txBox="1"/>
            <p:nvPr/>
          </p:nvSpPr>
          <p:spPr>
            <a:xfrm>
              <a:off x="4187325" y="363878"/>
              <a:ext cx="82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bg-BG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4D66D6-4A7F-7230-FC55-446544138BAA}"/>
                </a:ext>
              </a:extLst>
            </p:cNvPr>
            <p:cNvSpPr txBox="1"/>
            <p:nvPr/>
          </p:nvSpPr>
          <p:spPr>
            <a:xfrm>
              <a:off x="3277687" y="2800350"/>
              <a:ext cx="25886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3000" b="1" dirty="0">
                  <a:solidFill>
                    <a:schemeClr val="bg1"/>
                  </a:solidFill>
                  <a:latin typeface="Bauhaus 93" panose="04030905020B02020C02" pitchFamily="82" charset="0"/>
                </a:rPr>
                <a:t>Двуцветни</a:t>
              </a:r>
              <a:endParaRPr lang="bg-BG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D8AD75-C874-1AF1-48BE-4FAC6270532C}"/>
                </a:ext>
              </a:extLst>
            </p:cNvPr>
            <p:cNvSpPr txBox="1"/>
            <p:nvPr/>
          </p:nvSpPr>
          <p:spPr>
            <a:xfrm>
              <a:off x="3248193" y="4046845"/>
              <a:ext cx="25812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Те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имат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3 извода,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обикновено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два анода и общ катод. 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8AB83BC-3457-A745-42E3-14CCD5EA8414}"/>
              </a:ext>
            </a:extLst>
          </p:cNvPr>
          <p:cNvGrpSpPr/>
          <p:nvPr/>
        </p:nvGrpSpPr>
        <p:grpSpPr>
          <a:xfrm>
            <a:off x="-3056269" y="0"/>
            <a:ext cx="3467100" cy="6858000"/>
            <a:chOff x="-8269" y="0"/>
            <a:chExt cx="3467100" cy="6858000"/>
          </a:xfrm>
        </p:grpSpPr>
        <p:sp>
          <p:nvSpPr>
            <p:cNvPr id="23" name="Free-form: Shape 22">
              <a:extLst>
                <a:ext uri="{FF2B5EF4-FFF2-40B4-BE49-F238E27FC236}">
                  <a16:creationId xmlns:a16="http://schemas.microsoft.com/office/drawing/2014/main" id="{2F5C3F1C-73ED-5542-6DA6-E4538038A894}"/>
                </a:ext>
              </a:extLst>
            </p:cNvPr>
            <p:cNvSpPr/>
            <p:nvPr/>
          </p:nvSpPr>
          <p:spPr>
            <a:xfrm rot="5400000">
              <a:off x="-1703719" y="1695450"/>
              <a:ext cx="6858000" cy="3467100"/>
            </a:xfrm>
            <a:custGeom>
              <a:avLst/>
              <a:gdLst>
                <a:gd name="connsiteX0" fmla="*/ 0 w 6858000"/>
                <a:gd name="connsiteY0" fmla="*/ 3467100 h 3467100"/>
                <a:gd name="connsiteX1" fmla="*/ 0 w 6858000"/>
                <a:gd name="connsiteY1" fmla="*/ 419100 h 3467100"/>
                <a:gd name="connsiteX2" fmla="*/ 1099566 w 6858000"/>
                <a:gd name="connsiteY2" fmla="*/ 419100 h 3467100"/>
                <a:gd name="connsiteX3" fmla="*/ 1342644 w 6858000"/>
                <a:gd name="connsiteY3" fmla="*/ 0 h 3467100"/>
                <a:gd name="connsiteX4" fmla="*/ 1585722 w 6858000"/>
                <a:gd name="connsiteY4" fmla="*/ 419100 h 3467100"/>
                <a:gd name="connsiteX5" fmla="*/ 6858000 w 6858000"/>
                <a:gd name="connsiteY5" fmla="*/ 419100 h 3467100"/>
                <a:gd name="connsiteX6" fmla="*/ 6858000 w 6858000"/>
                <a:gd name="connsiteY6" fmla="*/ 346710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67100">
                  <a:moveTo>
                    <a:pt x="0" y="3467100"/>
                  </a:moveTo>
                  <a:lnTo>
                    <a:pt x="0" y="419100"/>
                  </a:lnTo>
                  <a:lnTo>
                    <a:pt x="1099566" y="419100"/>
                  </a:lnTo>
                  <a:lnTo>
                    <a:pt x="1342644" y="0"/>
                  </a:lnTo>
                  <a:lnTo>
                    <a:pt x="1585722" y="419100"/>
                  </a:lnTo>
                  <a:lnTo>
                    <a:pt x="6858000" y="419100"/>
                  </a:lnTo>
                  <a:lnTo>
                    <a:pt x="6858000" y="3467100"/>
                  </a:lnTo>
                  <a:close/>
                </a:path>
              </a:pathLst>
            </a:custGeom>
            <a:solidFill>
              <a:srgbClr val="2C74B3"/>
            </a:solidFill>
            <a:ln>
              <a:solidFill>
                <a:srgbClr val="2C74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g-BG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5B4D557-6C13-7138-254C-F3CDBE4173F1}"/>
                </a:ext>
              </a:extLst>
            </p:cNvPr>
            <p:cNvSpPr/>
            <p:nvPr/>
          </p:nvSpPr>
          <p:spPr>
            <a:xfrm>
              <a:off x="648899" y="363877"/>
              <a:ext cx="1800000" cy="180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F2FCD3-1E7C-9902-B9A3-215F5CABB5E3}"/>
                </a:ext>
              </a:extLst>
            </p:cNvPr>
            <p:cNvSpPr txBox="1"/>
            <p:nvPr/>
          </p:nvSpPr>
          <p:spPr>
            <a:xfrm>
              <a:off x="1134562" y="363878"/>
              <a:ext cx="82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bg-BG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B0F5EF-1F86-F214-0C8B-817CD582EC3F}"/>
                </a:ext>
              </a:extLst>
            </p:cNvPr>
            <p:cNvSpPr txBox="1"/>
            <p:nvPr/>
          </p:nvSpPr>
          <p:spPr>
            <a:xfrm>
              <a:off x="316499" y="2800350"/>
              <a:ext cx="25886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Bauhaus 93" panose="04030905020B02020C02" pitchFamily="82" charset="0"/>
                </a:rPr>
                <a:t>SMD </a:t>
              </a:r>
              <a:r>
                <a:rPr lang="bg-BG" sz="2500" b="1" dirty="0">
                  <a:solidFill>
                    <a:schemeClr val="bg1"/>
                  </a:solidFill>
                </a:rPr>
                <a:t>светодиоди</a:t>
              </a:r>
            </a:p>
            <a:p>
              <a:r>
                <a:rPr lang="bg-BG" sz="1500" dirty="0">
                  <a:solidFill>
                    <a:schemeClr val="bg1"/>
                  </a:solidFill>
                </a:rPr>
                <a:t>(повърхностно монтирани)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020342-B634-6D23-CFF6-E00C0E74BEE1}"/>
                </a:ext>
              </a:extLst>
            </p:cNvPr>
            <p:cNvSpPr txBox="1"/>
            <p:nvPr/>
          </p:nvSpPr>
          <p:spPr>
            <a:xfrm>
              <a:off x="233363" y="4046845"/>
              <a:ext cx="25812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SMD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светодиодите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са с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различни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размери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, но най-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разпространените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са 3528 и 5050.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45209-F31B-74A7-FA06-BB9D41D05A0B}"/>
              </a:ext>
            </a:extLst>
          </p:cNvPr>
          <p:cNvSpPr/>
          <p:nvPr/>
        </p:nvSpPr>
        <p:spPr>
          <a:xfrm>
            <a:off x="2333761" y="2921169"/>
            <a:ext cx="77796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6000" b="1" dirty="0">
                <a:solidFill>
                  <a:schemeClr val="bg1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Видове светодиоди</a:t>
            </a:r>
          </a:p>
        </p:txBody>
      </p:sp>
    </p:spTree>
    <p:extLst>
      <p:ext uri="{BB962C8B-B14F-4D97-AF65-F5344CB8AC3E}">
        <p14:creationId xmlns:p14="http://schemas.microsoft.com/office/powerpoint/2010/main" val="184113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647"/>
            </a:gs>
            <a:gs pos="100000">
              <a:srgbClr val="23375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13EA0787-9710-3A73-E1BE-2003A548B169}"/>
              </a:ext>
            </a:extLst>
          </p:cNvPr>
          <p:cNvGrpSpPr/>
          <p:nvPr/>
        </p:nvGrpSpPr>
        <p:grpSpPr>
          <a:xfrm>
            <a:off x="9092940" y="-1"/>
            <a:ext cx="3467100" cy="6858000"/>
            <a:chOff x="9092940" y="-1"/>
            <a:chExt cx="3467100" cy="6858000"/>
          </a:xfrm>
        </p:grpSpPr>
        <p:sp>
          <p:nvSpPr>
            <p:cNvPr id="26" name="Free-form: Shape 25">
              <a:extLst>
                <a:ext uri="{FF2B5EF4-FFF2-40B4-BE49-F238E27FC236}">
                  <a16:creationId xmlns:a16="http://schemas.microsoft.com/office/drawing/2014/main" id="{3BCCC77B-21F6-EFCD-3CDD-7414114DCECD}"/>
                </a:ext>
              </a:extLst>
            </p:cNvPr>
            <p:cNvSpPr/>
            <p:nvPr/>
          </p:nvSpPr>
          <p:spPr>
            <a:xfrm>
              <a:off x="9092940" y="-1"/>
              <a:ext cx="3467100" cy="6858000"/>
            </a:xfrm>
            <a:custGeom>
              <a:avLst/>
              <a:gdLst>
                <a:gd name="connsiteX0" fmla="*/ 0 w 3467100"/>
                <a:gd name="connsiteY0" fmla="*/ 0 h 6858000"/>
                <a:gd name="connsiteX1" fmla="*/ 3048000 w 3467100"/>
                <a:gd name="connsiteY1" fmla="*/ 0 h 6858000"/>
                <a:gd name="connsiteX2" fmla="*/ 3048000 w 3467100"/>
                <a:gd name="connsiteY2" fmla="*/ 1099566 h 6858000"/>
                <a:gd name="connsiteX3" fmla="*/ 3467100 w 3467100"/>
                <a:gd name="connsiteY3" fmla="*/ 1342644 h 6858000"/>
                <a:gd name="connsiteX4" fmla="*/ 3048000 w 3467100"/>
                <a:gd name="connsiteY4" fmla="*/ 1585722 h 6858000"/>
                <a:gd name="connsiteX5" fmla="*/ 3048000 w 3467100"/>
                <a:gd name="connsiteY5" fmla="*/ 6858000 h 6858000"/>
                <a:gd name="connsiteX6" fmla="*/ 0 w 34671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7100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1099566"/>
                  </a:lnTo>
                  <a:lnTo>
                    <a:pt x="3467100" y="1342644"/>
                  </a:lnTo>
                  <a:lnTo>
                    <a:pt x="3048000" y="158572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A26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g-BG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8DC329-D945-5A90-8F36-697F34AD51AC}"/>
                </a:ext>
              </a:extLst>
            </p:cNvPr>
            <p:cNvSpPr txBox="1"/>
            <p:nvPr/>
          </p:nvSpPr>
          <p:spPr>
            <a:xfrm>
              <a:off x="10386968" y="363878"/>
              <a:ext cx="82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bg-BG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C69A08C-C4FC-2954-6681-1FFE036CAB30}"/>
                </a:ext>
              </a:extLst>
            </p:cNvPr>
            <p:cNvSpPr/>
            <p:nvPr/>
          </p:nvSpPr>
          <p:spPr>
            <a:xfrm>
              <a:off x="9901305" y="363877"/>
              <a:ext cx="1800000" cy="180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FDE0089-222C-F4D4-1B8F-4071769EF4FB}"/>
                </a:ext>
              </a:extLst>
            </p:cNvPr>
            <p:cNvSpPr txBox="1"/>
            <p:nvPr/>
          </p:nvSpPr>
          <p:spPr>
            <a:xfrm>
              <a:off x="9506992" y="2800350"/>
              <a:ext cx="25886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500" b="1" dirty="0">
                  <a:solidFill>
                    <a:schemeClr val="bg1"/>
                  </a:solidFill>
                </a:rPr>
                <a:t>Мощни светодиоди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114946-646F-8757-CE4E-1F2DE53AF932}"/>
                </a:ext>
              </a:extLst>
            </p:cNvPr>
            <p:cNvSpPr txBox="1"/>
            <p:nvPr/>
          </p:nvSpPr>
          <p:spPr>
            <a:xfrm>
              <a:off x="9383167" y="4046845"/>
              <a:ext cx="25812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Светодиодите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висока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мощност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са много ярки и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често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се използват при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фенери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автомобилни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фарове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,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прожектори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и др.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8D7088-AB76-8547-697F-AC198D52FC21}"/>
              </a:ext>
            </a:extLst>
          </p:cNvPr>
          <p:cNvGrpSpPr/>
          <p:nvPr/>
        </p:nvGrpSpPr>
        <p:grpSpPr>
          <a:xfrm>
            <a:off x="6096000" y="0"/>
            <a:ext cx="3467100" cy="6858000"/>
            <a:chOff x="6096000" y="0"/>
            <a:chExt cx="3467100" cy="6858000"/>
          </a:xfrm>
        </p:grpSpPr>
        <p:sp>
          <p:nvSpPr>
            <p:cNvPr id="25" name="Free-form: Shape 24">
              <a:extLst>
                <a:ext uri="{FF2B5EF4-FFF2-40B4-BE49-F238E27FC236}">
                  <a16:creationId xmlns:a16="http://schemas.microsoft.com/office/drawing/2014/main" id="{3E97C481-1C06-3B2F-03A6-568A04437E9E}"/>
                </a:ext>
              </a:extLst>
            </p:cNvPr>
            <p:cNvSpPr/>
            <p:nvPr/>
          </p:nvSpPr>
          <p:spPr>
            <a:xfrm>
              <a:off x="6096000" y="0"/>
              <a:ext cx="3467100" cy="6858000"/>
            </a:xfrm>
            <a:custGeom>
              <a:avLst/>
              <a:gdLst>
                <a:gd name="connsiteX0" fmla="*/ 0 w 3467100"/>
                <a:gd name="connsiteY0" fmla="*/ 0 h 6858000"/>
                <a:gd name="connsiteX1" fmla="*/ 3048000 w 3467100"/>
                <a:gd name="connsiteY1" fmla="*/ 0 h 6858000"/>
                <a:gd name="connsiteX2" fmla="*/ 3048000 w 3467100"/>
                <a:gd name="connsiteY2" fmla="*/ 1099566 h 6858000"/>
                <a:gd name="connsiteX3" fmla="*/ 3467100 w 3467100"/>
                <a:gd name="connsiteY3" fmla="*/ 1342644 h 6858000"/>
                <a:gd name="connsiteX4" fmla="*/ 3048000 w 3467100"/>
                <a:gd name="connsiteY4" fmla="*/ 1585722 h 6858000"/>
                <a:gd name="connsiteX5" fmla="*/ 3048000 w 3467100"/>
                <a:gd name="connsiteY5" fmla="*/ 6858000 h 6858000"/>
                <a:gd name="connsiteX6" fmla="*/ 0 w 34671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7100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1099566"/>
                  </a:lnTo>
                  <a:lnTo>
                    <a:pt x="3467100" y="1342644"/>
                  </a:lnTo>
                  <a:lnTo>
                    <a:pt x="3048000" y="158572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442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g-BG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84F5582-8D72-1DF5-8FAE-6D7B2937F275}"/>
                </a:ext>
              </a:extLst>
            </p:cNvPr>
            <p:cNvSpPr/>
            <p:nvPr/>
          </p:nvSpPr>
          <p:spPr>
            <a:xfrm>
              <a:off x="6754078" y="363877"/>
              <a:ext cx="1800000" cy="180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8D7188-9D2C-027B-F605-A1C3DCC570B2}"/>
                </a:ext>
              </a:extLst>
            </p:cNvPr>
            <p:cNvSpPr txBox="1"/>
            <p:nvPr/>
          </p:nvSpPr>
          <p:spPr>
            <a:xfrm>
              <a:off x="7239741" y="363878"/>
              <a:ext cx="82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bg-BG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B6ADBA-26E0-42FE-C258-96CFD84962C4}"/>
                </a:ext>
              </a:extLst>
            </p:cNvPr>
            <p:cNvSpPr txBox="1"/>
            <p:nvPr/>
          </p:nvSpPr>
          <p:spPr>
            <a:xfrm>
              <a:off x="6359765" y="2800350"/>
              <a:ext cx="25886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bg1"/>
                  </a:solidFill>
                  <a:latin typeface="Bauhaus 93" panose="04030905020B02020C02" pitchFamily="82" charset="0"/>
                </a:rPr>
                <a:t>RGB</a:t>
              </a:r>
              <a:endParaRPr lang="bg-BG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C671B0-C209-AD16-5CA4-183290D24464}"/>
                </a:ext>
              </a:extLst>
            </p:cNvPr>
            <p:cNvSpPr txBox="1"/>
            <p:nvPr/>
          </p:nvSpPr>
          <p:spPr>
            <a:xfrm>
              <a:off x="6316229" y="4046845"/>
              <a:ext cx="25812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RGB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светодиодите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съдържат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3 светодиода в един корпус. Те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имат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4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крачета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най-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често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3 анода и един катод , но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често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се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среща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и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обрания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вариант. 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4A0FA89-D472-C521-5528-C444F93B6FD3}"/>
              </a:ext>
            </a:extLst>
          </p:cNvPr>
          <p:cNvGrpSpPr/>
          <p:nvPr/>
        </p:nvGrpSpPr>
        <p:grpSpPr>
          <a:xfrm>
            <a:off x="3048000" y="0"/>
            <a:ext cx="3467100" cy="6858000"/>
            <a:chOff x="3048000" y="0"/>
            <a:chExt cx="3467100" cy="6858000"/>
          </a:xfrm>
        </p:grpSpPr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956FE305-31C2-C28B-576A-3F904E44C59D}"/>
                </a:ext>
              </a:extLst>
            </p:cNvPr>
            <p:cNvSpPr/>
            <p:nvPr/>
          </p:nvSpPr>
          <p:spPr>
            <a:xfrm>
              <a:off x="3048000" y="0"/>
              <a:ext cx="3467100" cy="6858000"/>
            </a:xfrm>
            <a:custGeom>
              <a:avLst/>
              <a:gdLst>
                <a:gd name="connsiteX0" fmla="*/ 0 w 3467100"/>
                <a:gd name="connsiteY0" fmla="*/ 0 h 6858000"/>
                <a:gd name="connsiteX1" fmla="*/ 3048000 w 3467100"/>
                <a:gd name="connsiteY1" fmla="*/ 0 h 6858000"/>
                <a:gd name="connsiteX2" fmla="*/ 3048000 w 3467100"/>
                <a:gd name="connsiteY2" fmla="*/ 1099566 h 6858000"/>
                <a:gd name="connsiteX3" fmla="*/ 3467100 w 3467100"/>
                <a:gd name="connsiteY3" fmla="*/ 1342644 h 6858000"/>
                <a:gd name="connsiteX4" fmla="*/ 3048000 w 3467100"/>
                <a:gd name="connsiteY4" fmla="*/ 1585722 h 6858000"/>
                <a:gd name="connsiteX5" fmla="*/ 3048000 w 3467100"/>
                <a:gd name="connsiteY5" fmla="*/ 6858000 h 6858000"/>
                <a:gd name="connsiteX6" fmla="*/ 0 w 34671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7100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1099566"/>
                  </a:lnTo>
                  <a:lnTo>
                    <a:pt x="3467100" y="1342644"/>
                  </a:lnTo>
                  <a:lnTo>
                    <a:pt x="3048000" y="158572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052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g-B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18D73A-F008-447C-8F07-1FDE3580501F}"/>
                </a:ext>
              </a:extLst>
            </p:cNvPr>
            <p:cNvSpPr/>
            <p:nvPr/>
          </p:nvSpPr>
          <p:spPr>
            <a:xfrm>
              <a:off x="3701662" y="363877"/>
              <a:ext cx="1800000" cy="180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BEA401-984D-4D06-56AC-6BBE55236BD7}"/>
                </a:ext>
              </a:extLst>
            </p:cNvPr>
            <p:cNvSpPr txBox="1"/>
            <p:nvPr/>
          </p:nvSpPr>
          <p:spPr>
            <a:xfrm>
              <a:off x="4187325" y="363878"/>
              <a:ext cx="82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bg-BG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4D66D6-4A7F-7230-FC55-446544138BAA}"/>
                </a:ext>
              </a:extLst>
            </p:cNvPr>
            <p:cNvSpPr txBox="1"/>
            <p:nvPr/>
          </p:nvSpPr>
          <p:spPr>
            <a:xfrm>
              <a:off x="3277687" y="2800350"/>
              <a:ext cx="25886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3000" b="1" dirty="0">
                  <a:solidFill>
                    <a:schemeClr val="bg1"/>
                  </a:solidFill>
                  <a:latin typeface="Bauhaus 93" panose="04030905020B02020C02" pitchFamily="82" charset="0"/>
                </a:rPr>
                <a:t>Двуцветни</a:t>
              </a:r>
              <a:endParaRPr lang="bg-BG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D8AD75-C874-1AF1-48BE-4FAC6270532C}"/>
                </a:ext>
              </a:extLst>
            </p:cNvPr>
            <p:cNvSpPr txBox="1"/>
            <p:nvPr/>
          </p:nvSpPr>
          <p:spPr>
            <a:xfrm>
              <a:off x="3248193" y="4046845"/>
              <a:ext cx="25812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Те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имат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3 извода,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обикновено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два анода и общ катод. 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8AB83BC-3457-A745-42E3-14CCD5EA8414}"/>
              </a:ext>
            </a:extLst>
          </p:cNvPr>
          <p:cNvGrpSpPr/>
          <p:nvPr/>
        </p:nvGrpSpPr>
        <p:grpSpPr>
          <a:xfrm>
            <a:off x="-8269" y="0"/>
            <a:ext cx="3467100" cy="6858000"/>
            <a:chOff x="-8269" y="0"/>
            <a:chExt cx="3467100" cy="6858000"/>
          </a:xfrm>
        </p:grpSpPr>
        <p:sp>
          <p:nvSpPr>
            <p:cNvPr id="23" name="Free-form: Shape 22">
              <a:extLst>
                <a:ext uri="{FF2B5EF4-FFF2-40B4-BE49-F238E27FC236}">
                  <a16:creationId xmlns:a16="http://schemas.microsoft.com/office/drawing/2014/main" id="{2F5C3F1C-73ED-5542-6DA6-E4538038A894}"/>
                </a:ext>
              </a:extLst>
            </p:cNvPr>
            <p:cNvSpPr/>
            <p:nvPr/>
          </p:nvSpPr>
          <p:spPr>
            <a:xfrm rot="5400000">
              <a:off x="-1703719" y="1695450"/>
              <a:ext cx="6858000" cy="3467100"/>
            </a:xfrm>
            <a:custGeom>
              <a:avLst/>
              <a:gdLst>
                <a:gd name="connsiteX0" fmla="*/ 0 w 6858000"/>
                <a:gd name="connsiteY0" fmla="*/ 3467100 h 3467100"/>
                <a:gd name="connsiteX1" fmla="*/ 0 w 6858000"/>
                <a:gd name="connsiteY1" fmla="*/ 419100 h 3467100"/>
                <a:gd name="connsiteX2" fmla="*/ 1099566 w 6858000"/>
                <a:gd name="connsiteY2" fmla="*/ 419100 h 3467100"/>
                <a:gd name="connsiteX3" fmla="*/ 1342644 w 6858000"/>
                <a:gd name="connsiteY3" fmla="*/ 0 h 3467100"/>
                <a:gd name="connsiteX4" fmla="*/ 1585722 w 6858000"/>
                <a:gd name="connsiteY4" fmla="*/ 419100 h 3467100"/>
                <a:gd name="connsiteX5" fmla="*/ 6858000 w 6858000"/>
                <a:gd name="connsiteY5" fmla="*/ 419100 h 3467100"/>
                <a:gd name="connsiteX6" fmla="*/ 6858000 w 6858000"/>
                <a:gd name="connsiteY6" fmla="*/ 346710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67100">
                  <a:moveTo>
                    <a:pt x="0" y="3467100"/>
                  </a:moveTo>
                  <a:lnTo>
                    <a:pt x="0" y="419100"/>
                  </a:lnTo>
                  <a:lnTo>
                    <a:pt x="1099566" y="419100"/>
                  </a:lnTo>
                  <a:lnTo>
                    <a:pt x="1342644" y="0"/>
                  </a:lnTo>
                  <a:lnTo>
                    <a:pt x="1585722" y="419100"/>
                  </a:lnTo>
                  <a:lnTo>
                    <a:pt x="6858000" y="419100"/>
                  </a:lnTo>
                  <a:lnTo>
                    <a:pt x="6858000" y="3467100"/>
                  </a:lnTo>
                  <a:close/>
                </a:path>
              </a:pathLst>
            </a:custGeom>
            <a:solidFill>
              <a:srgbClr val="2C74B3"/>
            </a:solidFill>
            <a:ln>
              <a:solidFill>
                <a:srgbClr val="2C74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g-BG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5B4D557-6C13-7138-254C-F3CDBE4173F1}"/>
                </a:ext>
              </a:extLst>
            </p:cNvPr>
            <p:cNvSpPr/>
            <p:nvPr/>
          </p:nvSpPr>
          <p:spPr>
            <a:xfrm>
              <a:off x="648899" y="363877"/>
              <a:ext cx="1800000" cy="180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F2FCD3-1E7C-9902-B9A3-215F5CABB5E3}"/>
                </a:ext>
              </a:extLst>
            </p:cNvPr>
            <p:cNvSpPr txBox="1"/>
            <p:nvPr/>
          </p:nvSpPr>
          <p:spPr>
            <a:xfrm>
              <a:off x="1134562" y="363878"/>
              <a:ext cx="8286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bg-BG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B0F5EF-1F86-F214-0C8B-817CD582EC3F}"/>
                </a:ext>
              </a:extLst>
            </p:cNvPr>
            <p:cNvSpPr txBox="1"/>
            <p:nvPr/>
          </p:nvSpPr>
          <p:spPr>
            <a:xfrm>
              <a:off x="316499" y="2800350"/>
              <a:ext cx="25886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Bauhaus 93" panose="04030905020B02020C02" pitchFamily="82" charset="0"/>
                </a:rPr>
                <a:t>SMD </a:t>
              </a:r>
              <a:r>
                <a:rPr lang="bg-BG" sz="2500" b="1" dirty="0">
                  <a:solidFill>
                    <a:schemeClr val="bg1"/>
                  </a:solidFill>
                </a:rPr>
                <a:t>светодиоди</a:t>
              </a:r>
            </a:p>
            <a:p>
              <a:r>
                <a:rPr lang="bg-BG" sz="1500" dirty="0">
                  <a:solidFill>
                    <a:schemeClr val="bg1"/>
                  </a:solidFill>
                </a:rPr>
                <a:t>(повърхностно монтирани)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020342-B634-6D23-CFF6-E00C0E74BEE1}"/>
                </a:ext>
              </a:extLst>
            </p:cNvPr>
            <p:cNvSpPr txBox="1"/>
            <p:nvPr/>
          </p:nvSpPr>
          <p:spPr>
            <a:xfrm>
              <a:off x="233363" y="4046845"/>
              <a:ext cx="25812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SMD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светодиодите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са с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различни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размери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, но най-</a:t>
              </a:r>
              <a:r>
                <a:rPr lang="ru-RU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разпространените</a:t>
              </a:r>
              <a:r>
                <a:rPr lang="ru-RU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са 3528 и 5050.</a:t>
              </a:r>
              <a:endParaRPr lang="bg-BG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45209-F31B-74A7-FA06-BB9D41D05A0B}"/>
              </a:ext>
            </a:extLst>
          </p:cNvPr>
          <p:cNvSpPr/>
          <p:nvPr/>
        </p:nvSpPr>
        <p:spPr>
          <a:xfrm>
            <a:off x="12704589" y="2790364"/>
            <a:ext cx="9937336" cy="12772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7700" b="1" dirty="0">
                <a:solidFill>
                  <a:schemeClr val="bg1"/>
                </a:solidFill>
                <a:latin typeface="Aptos Black" panose="020B0004020202020204" pitchFamily="34" charset="0"/>
                <a:cs typeface="Aharoni" panose="02010803020104030203" pitchFamily="2" charset="-79"/>
              </a:rPr>
              <a:t>Видове светодиоди</a:t>
            </a:r>
          </a:p>
        </p:txBody>
      </p:sp>
    </p:spTree>
    <p:extLst>
      <p:ext uri="{BB962C8B-B14F-4D97-AF65-F5344CB8AC3E}">
        <p14:creationId xmlns:p14="http://schemas.microsoft.com/office/powerpoint/2010/main" val="92901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958BB-B3E6-31E7-15FF-84E8054ED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ru-RU" sz="4800" dirty="0" err="1">
                <a:latin typeface="Bahnschrift SemiBold Condensed" panose="020B0502040204020203" pitchFamily="34" charset="0"/>
              </a:rPr>
              <a:t>Електронни</a:t>
            </a:r>
            <a:r>
              <a:rPr lang="ru-RU" sz="4800" dirty="0">
                <a:latin typeface="Bahnschrift SemiBold Condensed" panose="020B0502040204020203" pitchFamily="34" charset="0"/>
              </a:rPr>
              <a:t> елементи</a:t>
            </a:r>
            <a:endParaRPr lang="bg-BG" sz="4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DF5B4-99AA-6CB1-262C-6C63CAA0B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2"/>
            <a:ext cx="7726198" cy="2116837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ru-RU" sz="1700" b="0" i="0" u="none" strike="noStrike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Електронни</a:t>
            </a:r>
            <a:r>
              <a:rPr lang="ru-RU" sz="17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елементи</a:t>
            </a:r>
            <a:r>
              <a:rPr lang="ru-RU" sz="17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се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наричат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съставните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части на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електронната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схема.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Електронните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елементи и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компоненти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са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изграждащите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елементи на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електрониката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Имат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два или повече извода и се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свързват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чрез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запояване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 Чрез печатни платки и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електронни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елементи се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изграждат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електронни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схеми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които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изпълняват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определени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функции. Все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по-често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те се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интегрират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в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микропроцесори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миниатюризират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се и стават част от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масиви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и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интегрални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схеми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но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тогава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говорим за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микроелектроника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Електронните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елементи се делят на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активни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и </a:t>
            </a:r>
            <a:r>
              <a:rPr lang="ru-RU" sz="17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пасивни</a:t>
            </a:r>
            <a:r>
              <a:rPr lang="ru-RU" sz="17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algn="l"/>
            <a:br>
              <a:rPr lang="ru-RU" sz="8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</a:br>
            <a:endParaRPr lang="bg-BG" sz="800" dirty="0">
              <a:solidFill>
                <a:srgbClr val="FFFFFF"/>
              </a:solidFill>
            </a:endParaRPr>
          </a:p>
        </p:txBody>
      </p:sp>
      <p:pic>
        <p:nvPicPr>
          <p:cNvPr id="5" name="Picture 4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0219199D-B062-2450-F285-13875C02D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388" y="853184"/>
            <a:ext cx="8180339" cy="335393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7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E97B47-08EF-8FAF-91A9-6C3B3621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3673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2"/>
                </a:solidFill>
              </a:rPr>
              <a:t>Благодаря</a:t>
            </a:r>
            <a:r>
              <a:rPr lang="en-US" sz="6000" dirty="0">
                <a:solidFill>
                  <a:schemeClr val="tx2"/>
                </a:solidFill>
              </a:rPr>
              <a:t> за </a:t>
            </a:r>
            <a:r>
              <a:rPr lang="en-US" sz="6000" dirty="0" err="1">
                <a:solidFill>
                  <a:schemeClr val="tx2"/>
                </a:solidFill>
              </a:rPr>
              <a:t>вниманието</a:t>
            </a:r>
            <a:r>
              <a:rPr lang="en-US" sz="60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91C04-B89D-8093-50F3-C26EA1ECB387}"/>
              </a:ext>
            </a:extLst>
          </p:cNvPr>
          <p:cNvSpPr txBox="1"/>
          <p:nvPr/>
        </p:nvSpPr>
        <p:spPr>
          <a:xfrm>
            <a:off x="368300" y="624839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Изготвил</a:t>
            </a:r>
            <a:r>
              <a:rPr lang="bg-BG" dirty="0"/>
              <a:t>: Симеон, 11А</a:t>
            </a:r>
          </a:p>
        </p:txBody>
      </p:sp>
    </p:spTree>
    <p:extLst>
      <p:ext uri="{BB962C8B-B14F-4D97-AF65-F5344CB8AC3E}">
        <p14:creationId xmlns:p14="http://schemas.microsoft.com/office/powerpoint/2010/main" val="132713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CDF5B4-99AA-6CB1-262C-6C63CAA0B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808" y="3155793"/>
            <a:ext cx="5154065" cy="2631623"/>
          </a:xfrm>
        </p:spPr>
        <p:txBody>
          <a:bodyPr>
            <a:normAutofit/>
          </a:bodyPr>
          <a:lstStyle/>
          <a:p>
            <a:br>
              <a:rPr lang="ru-RU" b="0" i="0" u="none" strike="noStrike" dirty="0">
                <a:solidFill>
                  <a:srgbClr val="A4D728"/>
                </a:solidFill>
                <a:effectLst/>
                <a:latin typeface="-apple-system"/>
                <a:hlinkClick r:id="rId2"/>
              </a:rPr>
            </a:br>
            <a:endParaRPr lang="bg-BG" dirty="0"/>
          </a:p>
        </p:txBody>
      </p:sp>
      <p:pic>
        <p:nvPicPr>
          <p:cNvPr id="5" name="Picture 4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0219199D-B062-2450-F285-13875C02D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22" t="-22451" r="-8351" b="23725"/>
          <a:stretch/>
        </p:blipFill>
        <p:spPr>
          <a:xfrm>
            <a:off x="13120" y="548641"/>
            <a:ext cx="7907656" cy="48331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E9C30-8B46-A08D-2EAD-6652D34F8BD4}"/>
              </a:ext>
            </a:extLst>
          </p:cNvPr>
          <p:cNvSpPr txBox="1"/>
          <p:nvPr/>
        </p:nvSpPr>
        <p:spPr>
          <a:xfrm>
            <a:off x="13144500" y="706121"/>
            <a:ext cx="716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b="1" i="0" dirty="0">
                <a:solidFill>
                  <a:srgbClr val="2C2F34"/>
                </a:solidFill>
                <a:effectLst/>
                <a:latin typeface="Bahnschrift SemiBold Condensed" panose="020B0502040204020203" pitchFamily="34" charset="0"/>
              </a:rPr>
              <a:t>Пасивни електронни елементи</a:t>
            </a:r>
          </a:p>
          <a:p>
            <a:endParaRPr lang="bg-B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177EC-5AD7-26E2-648C-3BBE42AC4C01}"/>
              </a:ext>
            </a:extLst>
          </p:cNvPr>
          <p:cNvSpPr txBox="1"/>
          <p:nvPr/>
        </p:nvSpPr>
        <p:spPr>
          <a:xfrm>
            <a:off x="13540740" y="2688432"/>
            <a:ext cx="4891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При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пасивните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електронни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елементи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волт-амперната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характеристика е линейна. Това са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базови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елементи,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които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можем да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открием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практически във всяка електронна схема на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радиоелектронната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апаратура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. Най характерни сред тях са :</a:t>
            </a:r>
            <a:endParaRPr lang="bg-B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6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CDF5B4-99AA-6CB1-262C-6C63CAA0B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808" y="3155793"/>
            <a:ext cx="5154065" cy="2631623"/>
          </a:xfrm>
        </p:spPr>
        <p:txBody>
          <a:bodyPr>
            <a:normAutofit/>
          </a:bodyPr>
          <a:lstStyle/>
          <a:p>
            <a:br>
              <a:rPr lang="ru-RU" b="0" i="0" u="none" strike="noStrike" dirty="0">
                <a:solidFill>
                  <a:srgbClr val="A4D728"/>
                </a:solidFill>
                <a:effectLst/>
                <a:latin typeface="-apple-system"/>
                <a:hlinkClick r:id="rId2"/>
              </a:rPr>
            </a:br>
            <a:endParaRPr lang="bg-BG" dirty="0"/>
          </a:p>
        </p:txBody>
      </p:sp>
      <p:pic>
        <p:nvPicPr>
          <p:cNvPr id="5" name="Picture 4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0219199D-B062-2450-F285-13875C02D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22" t="-22451" r="-8351" b="23725"/>
          <a:stretch/>
        </p:blipFill>
        <p:spPr>
          <a:xfrm>
            <a:off x="13120" y="548641"/>
            <a:ext cx="7907656" cy="48331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E9C30-8B46-A08D-2EAD-6652D34F8BD4}"/>
              </a:ext>
            </a:extLst>
          </p:cNvPr>
          <p:cNvSpPr txBox="1"/>
          <p:nvPr/>
        </p:nvSpPr>
        <p:spPr>
          <a:xfrm>
            <a:off x="1637916" y="744221"/>
            <a:ext cx="7162800" cy="1107996"/>
          </a:xfrm>
          <a:prstGeom prst="rect">
            <a:avLst/>
          </a:prstGeom>
          <a:noFill/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4800" b="1" i="0" dirty="0">
                <a:solidFill>
                  <a:srgbClr val="2C2F34"/>
                </a:solidFill>
                <a:effectLst/>
                <a:latin typeface="Bahnschrift SemiBold Condensed" panose="020B0502040204020203" pitchFamily="34" charset="0"/>
              </a:rPr>
              <a:t>Пасивни електронни елементи</a:t>
            </a:r>
          </a:p>
          <a:p>
            <a:endParaRPr lang="bg-B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177EC-5AD7-26E2-648C-3BBE42AC4C01}"/>
              </a:ext>
            </a:extLst>
          </p:cNvPr>
          <p:cNvSpPr txBox="1"/>
          <p:nvPr/>
        </p:nvSpPr>
        <p:spPr>
          <a:xfrm>
            <a:off x="6598920" y="2688432"/>
            <a:ext cx="4891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При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пасивните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електронни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елементи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волт-амперната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характеристика е линейна. Това са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базови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елементи,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които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можем да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открием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практически във всяка електронна схема на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радиоелектронната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 err="1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апаратура</a:t>
            </a:r>
            <a:r>
              <a:rPr lang="ru-RU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.</a:t>
            </a:r>
            <a:endParaRPr lang="bg-B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52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Alternative Process 14">
            <a:extLst>
              <a:ext uri="{FF2B5EF4-FFF2-40B4-BE49-F238E27FC236}">
                <a16:creationId xmlns:a16="http://schemas.microsoft.com/office/drawing/2014/main" id="{B8337116-245D-AD53-F8B9-546CAD942B6D}"/>
              </a:ext>
            </a:extLst>
          </p:cNvPr>
          <p:cNvSpPr/>
          <p:nvPr/>
        </p:nvSpPr>
        <p:spPr>
          <a:xfrm>
            <a:off x="3153746" y="1679510"/>
            <a:ext cx="5243804" cy="2681898"/>
          </a:xfrm>
          <a:prstGeom prst="flowChartAlternateProcess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u="none" strike="noStrike" dirty="0">
              <a:solidFill>
                <a:srgbClr val="87BC23"/>
              </a:solidFill>
              <a:effectLst/>
              <a:latin typeface="-apple-syste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D05F70-1559-A4BE-3F63-E2E906CCB30E}"/>
              </a:ext>
            </a:extLst>
          </p:cNvPr>
          <p:cNvSpPr/>
          <p:nvPr/>
        </p:nvSpPr>
        <p:spPr>
          <a:xfrm>
            <a:off x="3153747" y="1212979"/>
            <a:ext cx="5243804" cy="625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solidFill>
                <a:schemeClr val="tx1"/>
              </a:solidFill>
            </a:endParaRPr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F4C6B542-77D4-EC35-DFCA-74F472518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8824" y="1296954"/>
            <a:ext cx="457200" cy="457200"/>
          </a:xfrm>
          <a:prstGeom prst="rect">
            <a:avLst/>
          </a:prstGeom>
        </p:spPr>
      </p:pic>
      <p:sp>
        <p:nvSpPr>
          <p:cNvPr id="23" name="TextBox 2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EBF787F-E357-926C-4BE9-6BECCC4AE391}"/>
              </a:ext>
            </a:extLst>
          </p:cNvPr>
          <p:cNvSpPr txBox="1"/>
          <p:nvPr/>
        </p:nvSpPr>
        <p:spPr>
          <a:xfrm>
            <a:off x="3497424" y="2080726"/>
            <a:ext cx="45735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Съпротивления</a:t>
            </a:r>
            <a:r>
              <a:rPr lang="bg-BG" sz="2500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(резистори)</a:t>
            </a:r>
            <a:endParaRPr lang="bg-BG" sz="25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306480EF-7258-9A9D-C3E5-47FF4908F5B5}"/>
              </a:ext>
            </a:extLst>
          </p:cNvPr>
          <p:cNvSpPr txBox="1"/>
          <p:nvPr/>
        </p:nvSpPr>
        <p:spPr>
          <a:xfrm>
            <a:off x="3497423" y="2647616"/>
            <a:ext cx="4432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5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кондензатори</a:t>
            </a:r>
            <a:endParaRPr lang="bg-BG" sz="25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2F89-92E8-8647-CF13-4A574C3C7545}"/>
              </a:ext>
            </a:extLst>
          </p:cNvPr>
          <p:cNvSpPr txBox="1"/>
          <p:nvPr/>
        </p:nvSpPr>
        <p:spPr>
          <a:xfrm>
            <a:off x="3872753" y="1343682"/>
            <a:ext cx="405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1800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Най</a:t>
            </a:r>
            <a:r>
              <a:rPr lang="en-US" sz="1800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ru-RU" sz="1800" b="0" i="0" dirty="0">
                <a:solidFill>
                  <a:srgbClr val="2C2F34"/>
                </a:solidFill>
                <a:effectLst/>
                <a:latin typeface="Consolas" panose="020B0609020204030204" pitchFamily="49" charset="0"/>
              </a:rPr>
              <a:t>характерни сред тях са :</a:t>
            </a:r>
            <a:endParaRPr lang="bg-BG" dirty="0"/>
          </a:p>
        </p:txBody>
      </p:sp>
      <p:sp>
        <p:nvSpPr>
          <p:cNvPr id="4" name="TextBox 3">
            <a:hlinkClick r:id="rId7" action="ppaction://hlinksldjump"/>
            <a:extLst>
              <a:ext uri="{FF2B5EF4-FFF2-40B4-BE49-F238E27FC236}">
                <a16:creationId xmlns:a16="http://schemas.microsoft.com/office/drawing/2014/main" id="{19A63BFC-9887-C521-B88D-A40CF4371CFA}"/>
              </a:ext>
            </a:extLst>
          </p:cNvPr>
          <p:cNvSpPr txBox="1"/>
          <p:nvPr/>
        </p:nvSpPr>
        <p:spPr>
          <a:xfrm>
            <a:off x="3497423" y="3214506"/>
            <a:ext cx="38812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5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Потенциометър</a:t>
            </a:r>
            <a:endParaRPr lang="bg-BG" sz="25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endParaRPr lang="bg-BG" sz="2500" i="0" dirty="0">
              <a:solidFill>
                <a:srgbClr val="3B3838"/>
              </a:solidFill>
              <a:effectLst/>
              <a:latin typeface="Consolas" panose="020B0609020204030204" pitchFamily="49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9084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3" grpId="0"/>
      <p:bldP spid="24" grpId="0"/>
      <p:bldP spid="25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A9F97-4551-E850-0F09-EBE6CBF3A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6" y="10138"/>
            <a:ext cx="8151126" cy="6837724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 anchor="ctr">
            <a:normAutofit/>
          </a:bodyPr>
          <a:lstStyle/>
          <a:p>
            <a:r>
              <a:rPr lang="ru-RU" sz="2500" b="0" i="0" dirty="0">
                <a:effectLst/>
                <a:latin typeface="Consolas" panose="020B0609020204030204" pitchFamily="49" charset="0"/>
              </a:rPr>
              <a:t> 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Резисторът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се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използва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в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електрониката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като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ограничител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на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напрежението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.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Детерминиращия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параметър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е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неговото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омическо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съпротивление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. То е посочено върху корпуса му чрез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цветен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код.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Материалът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, от който е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направен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резистора е вид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диелектрик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.  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Резисторите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се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произвеждат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със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стандартизирани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стойности. Върху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съпротивлението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на резистора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влияят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различни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външни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фактори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, най-силен от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които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 е </a:t>
            </a:r>
            <a:r>
              <a:rPr lang="ru-RU" sz="2500" b="0" i="0" dirty="0" err="1">
                <a:effectLst/>
                <a:latin typeface="Consolas" panose="020B0609020204030204" pitchFamily="49" charset="0"/>
              </a:rPr>
              <a:t>температурата</a:t>
            </a:r>
            <a:r>
              <a:rPr lang="ru-RU" sz="2500" b="0" i="0" dirty="0">
                <a:effectLst/>
                <a:latin typeface="Consolas" panose="020B0609020204030204" pitchFamily="49" charset="0"/>
              </a:rPr>
              <a:t>.</a:t>
            </a:r>
            <a:endParaRPr lang="bg-BG" sz="2500" dirty="0">
              <a:latin typeface="Consolas" panose="020B0609020204030204" pitchFamily="49" charset="0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6817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9000"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C1980-A816-DDB6-F974-FF4DC1F5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627" y="1917392"/>
            <a:ext cx="10392746" cy="4236195"/>
          </a:xfrm>
          <a:solidFill>
            <a:schemeClr val="accent1">
              <a:alpha val="22000"/>
            </a:schemeClr>
          </a:solidFill>
          <a:effectLst>
            <a:outerShdw blurRad="482600" dist="4064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500" b="0" i="0" u="none" strike="noStrike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кондензатори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Кондензаторът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е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електронен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елемент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който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има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способността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да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съхранява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електрическата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енергия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Специфичното за него е, че е полярен –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има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положителен и отрицателен полюс. Както при резистора и при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кондензатора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информация за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неговия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капацитет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дава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цветния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код за кондензатори.</a:t>
            </a:r>
            <a:r>
              <a:rPr lang="en-US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Устройството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на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кондензаторите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накратко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представлява два проводника на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електрическа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енергия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които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са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разделени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от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непроводящ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материал (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диелектрик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sz="2500" b="0" i="0" dirty="0">
              <a:solidFill>
                <a:schemeClr val="tx1"/>
              </a:solidFill>
              <a:effectLst/>
              <a:latin typeface="Consolas" panose="020B0609020204030204" pitchFamily="49" charset="0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bg-BG" dirty="0">
              <a:solidFill>
                <a:srgbClr val="0563C1"/>
              </a:solidFill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3873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375A"/>
            </a:gs>
            <a:gs pos="7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rgbClr val="32538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6EFB1-426F-5C5C-5FDD-23AC438BA219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B9FB5-E30E-6AE8-0026-65620FF59F68}"/>
              </a:ext>
            </a:extLst>
          </p:cNvPr>
          <p:cNvSpPr txBox="1"/>
          <p:nvPr/>
        </p:nvSpPr>
        <p:spPr>
          <a:xfrm>
            <a:off x="1177261" y="1847549"/>
            <a:ext cx="55114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effectLst/>
                <a:latin typeface="Consolas" panose="020B0609020204030204" pitchFamily="49" charset="0"/>
              </a:rPr>
              <a:t>Потенциометър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ът е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делител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на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напрежение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, т.е. резистор с 3 извода,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единият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от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които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е подвижен. Потенциометърът е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пасивен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елемент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, при който чрез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преместване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на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плъзгач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или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завъртане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на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копче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се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променя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съотношението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между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съпротивленията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в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двата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края на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елемента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.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Устройството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на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потенциометъра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се състои от резистор,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плъзгащ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контакт,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електроди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,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задвижващ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sz="2000" b="0" i="0" dirty="0" err="1">
                <a:effectLst/>
                <a:latin typeface="Consolas" panose="020B0609020204030204" pitchFamily="49" charset="0"/>
              </a:rPr>
              <a:t>механизъм</a:t>
            </a:r>
            <a:r>
              <a:rPr lang="ru-RU" sz="2000" b="0" i="0" dirty="0">
                <a:effectLst/>
                <a:latin typeface="Consolas" panose="020B0609020204030204" pitchFamily="49" charset="0"/>
              </a:rPr>
              <a:t> и корпус.</a:t>
            </a:r>
            <a:endParaRPr lang="bg-BG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different electronic components&#10;&#10;Description automatically generated">
            <a:extLst>
              <a:ext uri="{FF2B5EF4-FFF2-40B4-BE49-F238E27FC236}">
                <a16:creationId xmlns:a16="http://schemas.microsoft.com/office/drawing/2014/main" id="{933F295C-0840-15F0-813A-749714320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" r="68" b="102"/>
          <a:stretch/>
        </p:blipFill>
        <p:spPr>
          <a:xfrm>
            <a:off x="0" y="4707"/>
            <a:ext cx="12183632" cy="6853293"/>
          </a:xfrm>
          <a:solidFill>
            <a:schemeClr val="accent1"/>
          </a:solidFill>
          <a:effectLst>
            <a:glow>
              <a:schemeClr val="accent1"/>
            </a:glow>
          </a:effectLst>
        </p:spPr>
      </p:pic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4FB4583C-B8DC-4FEA-5512-BF360ABD637E}"/>
              </a:ext>
            </a:extLst>
          </p:cNvPr>
          <p:cNvSpPr/>
          <p:nvPr/>
        </p:nvSpPr>
        <p:spPr>
          <a:xfrm>
            <a:off x="645072" y="2979650"/>
            <a:ext cx="2880000" cy="288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 rad="38100">
              <a:schemeClr val="bg1"/>
            </a:glow>
            <a:innerShdw blurRad="114300" dir="3840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0D9C7-EDD8-CDCF-A361-E0BEF9C302A9}"/>
              </a:ext>
            </a:extLst>
          </p:cNvPr>
          <p:cNvSpPr txBox="1"/>
          <p:nvPr/>
        </p:nvSpPr>
        <p:spPr>
          <a:xfrm>
            <a:off x="2755900" y="1018354"/>
            <a:ext cx="4648200" cy="105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35AD53-423F-1251-0FB8-7E3F786AE61B}"/>
              </a:ext>
            </a:extLst>
          </p:cNvPr>
          <p:cNvSpPr/>
          <p:nvPr/>
        </p:nvSpPr>
        <p:spPr>
          <a:xfrm>
            <a:off x="2326266" y="736600"/>
            <a:ext cx="7744834" cy="121181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glow rad="393700">
              <a:schemeClr val="bg1">
                <a:alpha val="39000"/>
              </a:schemeClr>
            </a:glow>
            <a:outerShdw blurRad="63500" dir="148200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0" rtlCol="0" anchor="t">
            <a:noAutofit/>
          </a:bodyPr>
          <a:lstStyle/>
          <a:p>
            <a:pPr algn="ctr">
              <a:spcAft>
                <a:spcPts val="1200"/>
              </a:spcAft>
            </a:pPr>
            <a:r>
              <a:rPr lang="bg-BG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Активни електронни елементи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Transistor">
                <a:hlinkHover r:id="rId5" action="ppaction://hlinksldjump"/>
                <a:extLst>
                  <a:ext uri="{FF2B5EF4-FFF2-40B4-BE49-F238E27FC236}">
                    <a16:creationId xmlns:a16="http://schemas.microsoft.com/office/drawing/2014/main" id="{B63EB3B9-A2F5-AC47-1E93-30F98043A7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6564245"/>
                  </p:ext>
                </p:extLst>
              </p:nvPr>
            </p:nvGraphicFramePr>
            <p:xfrm>
              <a:off x="1761568" y="3036024"/>
              <a:ext cx="756754" cy="26371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56754" cy="2637178"/>
                    </a:xfrm>
                    <a:prstGeom prst="rect">
                      <a:avLst/>
                    </a:prstGeom>
                    <a:noFill/>
                    <a:effectLst>
                      <a:glow rad="101600">
                        <a:schemeClr val="bg1">
                          <a:alpha val="40000"/>
                        </a:schemeClr>
                      </a:glow>
                      <a:outerShdw blurRad="50800" dist="38100" algn="l" rotWithShape="0">
                        <a:schemeClr val="bg1">
                          <a:alpha val="40000"/>
                        </a:schemeClr>
                      </a:outerShdw>
                    </a:effectLst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1" ay="1800000" az="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7034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Transistor">
                <a:hlinkHover r:id="rId5" action="ppaction://hlinksldjump"/>
                <a:extLst>
                  <a:ext uri="{FF2B5EF4-FFF2-40B4-BE49-F238E27FC236}">
                    <a16:creationId xmlns:a16="http://schemas.microsoft.com/office/drawing/2014/main" id="{B63EB3B9-A2F5-AC47-1E93-30F98043A7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1568" y="3036024"/>
                <a:ext cx="756754" cy="2637178"/>
              </a:xfrm>
              <a:prstGeom prst="rect">
                <a:avLst/>
              </a:prstGeom>
              <a:noFill/>
              <a:effectLst>
                <a:glow rad="101600">
                  <a:schemeClr val="bg1">
                    <a:alpha val="40000"/>
                  </a:schemeClr>
                </a:glow>
                <a:outerShdw blurRad="50800" dist="38100" algn="l" rotWithShape="0">
                  <a:schemeClr val="bg1">
                    <a:alpha val="40000"/>
                  </a:schemeClr>
                </a:outerShdw>
              </a:effectLst>
            </p:spPr>
          </p:pic>
        </mc:Fallback>
      </mc:AlternateContent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DD0804-F800-F622-A0C3-6EA2B8C1EAC5}"/>
              </a:ext>
            </a:extLst>
          </p:cNvPr>
          <p:cNvSpPr/>
          <p:nvPr/>
        </p:nvSpPr>
        <p:spPr>
          <a:xfrm>
            <a:off x="4186922" y="2979650"/>
            <a:ext cx="2880000" cy="288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 rad="38100">
              <a:schemeClr val="bg1"/>
            </a:glow>
            <a:innerShdw blurRad="114300" dir="3840000">
              <a:schemeClr val="bg1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hlinkHover r:id="rId8" action="ppaction://hlinksldjump"/>
                <a:extLst>
                  <a:ext uri="{FF2B5EF4-FFF2-40B4-BE49-F238E27FC236}">
                    <a16:creationId xmlns:a16="http://schemas.microsoft.com/office/drawing/2014/main" id="{B946F25E-3669-D29E-A611-594A64651D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3018643"/>
                  </p:ext>
                </p:extLst>
              </p:nvPr>
            </p:nvGraphicFramePr>
            <p:xfrm rot="8433557">
              <a:off x="4043591" y="3833713"/>
              <a:ext cx="3166660" cy="934485"/>
            </p:xfrm>
            <a:graphic>
              <a:graphicData uri="http://schemas.microsoft.com/office/drawing/2017/model3d">
                <am3d:model3d r:embed="rId9">
                  <am3d:spPr>
                    <a:xfrm rot="8433557">
                      <a:off x="0" y="0"/>
                      <a:ext cx="3166660" cy="934485"/>
                    </a:xfrm>
                    <a:prstGeom prst="rect">
                      <a:avLst/>
                    </a:prstGeom>
                  </am3d:spPr>
                  <am3d:camera>
                    <am3d:pos x="0" y="0" z="477500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" d="1000000"/>
                    <am3d:preTrans dx="-4425127" dy="6852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544924" ay="-537226" az="7319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367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hlinkHover r:id="rId8" action="ppaction://hlinksldjump"/>
                <a:extLst>
                  <a:ext uri="{FF2B5EF4-FFF2-40B4-BE49-F238E27FC236}">
                    <a16:creationId xmlns:a16="http://schemas.microsoft.com/office/drawing/2014/main" id="{B946F25E-3669-D29E-A611-594A64651D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8433557">
                <a:off x="4043591" y="3833713"/>
                <a:ext cx="3166660" cy="934485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483EB4D0-6296-9DF1-408C-6FFE6FB63210}"/>
              </a:ext>
            </a:extLst>
          </p:cNvPr>
          <p:cNvSpPr/>
          <p:nvPr/>
        </p:nvSpPr>
        <p:spPr>
          <a:xfrm>
            <a:off x="7773806" y="2959646"/>
            <a:ext cx="2880000" cy="2880000"/>
          </a:xfrm>
          <a:prstGeom prst="roundRect">
            <a:avLst/>
          </a:prstGeom>
          <a:ln>
            <a:solidFill>
              <a:schemeClr val="bg1"/>
            </a:solidFill>
          </a:ln>
          <a:effectLst>
            <a:glow rad="38100">
              <a:schemeClr val="bg1"/>
            </a:glow>
            <a:innerShdw blurRad="114300" dir="3840000">
              <a:schemeClr val="bg1"/>
            </a:inn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hlinkHover r:id="rId11" action="ppaction://hlinksldjump"/>
                <a:extLst>
                  <a:ext uri="{FF2B5EF4-FFF2-40B4-BE49-F238E27FC236}">
                    <a16:creationId xmlns:a16="http://schemas.microsoft.com/office/drawing/2014/main" id="{51C39B6C-3745-4C41-FCDD-72D0CE44E6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0834848"/>
                  </p:ext>
                </p:extLst>
              </p:nvPr>
            </p:nvGraphicFramePr>
            <p:xfrm>
              <a:off x="8761893" y="3131632"/>
              <a:ext cx="599023" cy="253602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99023" cy="2536025"/>
                    </a:xfrm>
                    <a:prstGeom prst="rect">
                      <a:avLst/>
                    </a:prstGeom>
                  </am3d:spPr>
                  <am3d:camera>
                    <am3d:pos x="0" y="0" z="490378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164" d="1000000"/>
                    <am3d:preTrans dx="-13923285" dy="-5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98913" ay="-206244" az="-538124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698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hlinkHover r:id="rId11" action="ppaction://hlinksldjump"/>
                <a:extLst>
                  <a:ext uri="{FF2B5EF4-FFF2-40B4-BE49-F238E27FC236}">
                    <a16:creationId xmlns:a16="http://schemas.microsoft.com/office/drawing/2014/main" id="{51C39B6C-3745-4C41-FCDD-72D0CE44E6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61893" y="3131632"/>
                <a:ext cx="599023" cy="25360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57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6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4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5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</TotalTime>
  <Words>1003</Words>
  <Application>Microsoft Office PowerPoint</Application>
  <PresentationFormat>Widescreen</PresentationFormat>
  <Paragraphs>68</Paragraphs>
  <Slides>20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43" baseType="lpstr">
      <vt:lpstr>-apple-system</vt:lpstr>
      <vt:lpstr>Aptos Black</vt:lpstr>
      <vt:lpstr>Arial</vt:lpstr>
      <vt:lpstr>Arial Black</vt:lpstr>
      <vt:lpstr>Bahnschrift SemiBold Condensed</vt:lpstr>
      <vt:lpstr>Bauhaus 93</vt:lpstr>
      <vt:lpstr>Calibri</vt:lpstr>
      <vt:lpstr>Calibri Light</vt:lpstr>
      <vt:lpstr>Century Gothic</vt:lpstr>
      <vt:lpstr>Consolas</vt:lpstr>
      <vt:lpstr>Impact</vt:lpstr>
      <vt:lpstr>Linux Libertine</vt:lpstr>
      <vt:lpstr>MS Shell Dlg 2</vt:lpstr>
      <vt:lpstr>Open Sans</vt:lpstr>
      <vt:lpstr>Trebuchet MS</vt:lpstr>
      <vt:lpstr>Tw Cen MT</vt:lpstr>
      <vt:lpstr>Wingdings</vt:lpstr>
      <vt:lpstr>Wingdings 3</vt:lpstr>
      <vt:lpstr>Office Theme</vt:lpstr>
      <vt:lpstr>Circuit</vt:lpstr>
      <vt:lpstr>Madison</vt:lpstr>
      <vt:lpstr>Berlin</vt:lpstr>
      <vt:lpstr>Slice</vt:lpstr>
      <vt:lpstr>Електронни елементи и материали в електрониката и техните класификации</vt:lpstr>
      <vt:lpstr>Електронни елементи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Светодиод </vt:lpstr>
      <vt:lpstr>PowerPoint Presentation</vt:lpstr>
      <vt:lpstr>PowerPoint Presentation</vt:lpstr>
      <vt:lpstr>Благодаря за вниманието!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Електронни елементи и материали в електрониката и техните класификации</dc:title>
  <dc:creator>Simion Markov</dc:creator>
  <cp:lastModifiedBy>Simion Markov</cp:lastModifiedBy>
  <cp:revision>5</cp:revision>
  <dcterms:created xsi:type="dcterms:W3CDTF">2023-11-01T17:13:55Z</dcterms:created>
  <dcterms:modified xsi:type="dcterms:W3CDTF">2023-11-08T20:33:33Z</dcterms:modified>
</cp:coreProperties>
</file>